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5" r:id="rId2"/>
    <p:sldId id="257" r:id="rId3"/>
    <p:sldId id="313" r:id="rId4"/>
    <p:sldId id="314" r:id="rId5"/>
    <p:sldId id="258" r:id="rId6"/>
    <p:sldId id="311" r:id="rId7"/>
    <p:sldId id="312" r:id="rId8"/>
    <p:sldId id="259" r:id="rId9"/>
    <p:sldId id="260" r:id="rId10"/>
    <p:sldId id="285" r:id="rId11"/>
    <p:sldId id="284" r:id="rId12"/>
    <p:sldId id="261" r:id="rId13"/>
    <p:sldId id="288" r:id="rId14"/>
    <p:sldId id="287" r:id="rId15"/>
    <p:sldId id="262" r:id="rId16"/>
    <p:sldId id="290" r:id="rId17"/>
    <p:sldId id="289" r:id="rId18"/>
    <p:sldId id="263" r:id="rId19"/>
    <p:sldId id="291" r:id="rId20"/>
    <p:sldId id="264" r:id="rId21"/>
    <p:sldId id="293" r:id="rId22"/>
    <p:sldId id="292" r:id="rId23"/>
    <p:sldId id="29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96" r:id="rId38"/>
    <p:sldId id="297" r:id="rId39"/>
    <p:sldId id="295" r:id="rId40"/>
    <p:sldId id="278" r:id="rId41"/>
    <p:sldId id="279" r:id="rId42"/>
    <p:sldId id="280" r:id="rId43"/>
    <p:sldId id="281" r:id="rId44"/>
    <p:sldId id="300" r:id="rId45"/>
    <p:sldId id="299" r:id="rId46"/>
    <p:sldId id="309" r:id="rId47"/>
    <p:sldId id="308" r:id="rId48"/>
    <p:sldId id="310" r:id="rId49"/>
    <p:sldId id="282" r:id="rId50"/>
    <p:sldId id="301" r:id="rId51"/>
    <p:sldId id="283" r:id="rId52"/>
    <p:sldId id="303" r:id="rId53"/>
    <p:sldId id="302" r:id="rId54"/>
    <p:sldId id="305" r:id="rId55"/>
    <p:sldId id="306" r:id="rId56"/>
    <p:sldId id="307" r:id="rId57"/>
    <p:sldId id="304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6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0CE-D512-4DC3-9A2A-9A77C83843FE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DF401F-90F1-4C38-8184-88D41184E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0CE-D512-4DC3-9A2A-9A77C83843FE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401F-90F1-4C38-8184-88D41184E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0CE-D512-4DC3-9A2A-9A77C83843FE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401F-90F1-4C38-8184-88D41184E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19CFA-FE96-421E-BF93-3E8571663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84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12A2A-A41E-47F7-8F3C-7A5DF48DA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1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0CE-D512-4DC3-9A2A-9A77C83843FE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DF401F-90F1-4C38-8184-88D41184E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0CE-D512-4DC3-9A2A-9A77C83843FE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401F-90F1-4C38-8184-88D41184E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0CE-D512-4DC3-9A2A-9A77C83843FE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401F-90F1-4C38-8184-88D41184E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0CE-D512-4DC3-9A2A-9A77C83843FE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DF401F-90F1-4C38-8184-88D41184ED7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0CE-D512-4DC3-9A2A-9A77C83843FE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401F-90F1-4C38-8184-88D41184E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0CE-D512-4DC3-9A2A-9A77C83843FE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401F-90F1-4C38-8184-88D41184E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0CE-D512-4DC3-9A2A-9A77C83843FE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401F-90F1-4C38-8184-88D41184E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0CE-D512-4DC3-9A2A-9A77C83843FE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401F-90F1-4C38-8184-88D41184ED7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B970CE-D512-4DC3-9A2A-9A77C83843FE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DF401F-90F1-4C38-8184-88D41184ED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sz="4000" b="0" smtClean="0"/>
              <a:t>Ф.М. Достоевский</a:t>
            </a:r>
          </a:p>
        </p:txBody>
      </p:sp>
      <p:pic>
        <p:nvPicPr>
          <p:cNvPr id="3075" name="Picture 4" descr="Ф.М. Достоевский. Художник К. Васильев. 197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400300"/>
            <a:ext cx="2700338" cy="4268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6" descr="Ф.М. Достоевский. Портрет работы В.Г. Перов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400300"/>
            <a:ext cx="3117850" cy="4268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3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10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Раскольников и Соня читают Евангелие</a:t>
            </a:r>
            <a:r>
              <a:rPr lang="ru-RU" sz="4000" smtClean="0"/>
              <a:t>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22375"/>
            <a:ext cx="8229600" cy="4903788"/>
          </a:xfrm>
        </p:spPr>
        <p:txBody>
          <a:bodyPr>
            <a:normAutofit/>
          </a:bodyPr>
          <a:lstStyle/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/>
              <a:t>3)    Почему Раскольников уверен, что чувства ее при чтении этого отрывка из Евангелия составляли настоящую тайну?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/>
              <a:t>4)    В каком состоянии читает Соня? С кем мысленно сравнивает Раскольникова?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/>
              <a:t> 5)   Как объясняет Раскольников цель своего прихода к Соне? </a:t>
            </a:r>
          </a:p>
        </p:txBody>
      </p:sp>
    </p:spTree>
    <p:extLst>
      <p:ext uri="{BB962C8B-B14F-4D97-AF65-F5344CB8AC3E}">
        <p14:creationId xmlns:p14="http://schemas.microsoft.com/office/powerpoint/2010/main" val="953043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10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Раскольников и Соня читают Евангелие</a:t>
            </a:r>
            <a:r>
              <a:rPr lang="ru-RU" sz="4000" smtClean="0"/>
              <a:t>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22375"/>
            <a:ext cx="8229600" cy="4903788"/>
          </a:xfrm>
        </p:spPr>
        <p:txBody>
          <a:bodyPr>
            <a:normAutofit fontScale="92500" lnSpcReduction="20000"/>
          </a:bodyPr>
          <a:lstStyle/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6</a:t>
            </a:r>
            <a:r>
              <a:rPr lang="ru-RU" sz="3600" dirty="0" smtClean="0"/>
              <a:t>)    Почему теперь уже Соня считает, что Раскольников сумасшедший?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/>
              <a:t>7)    Что непонятное и страшное говорит он ей?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/>
              <a:t>8)    Что обещал открыть, если придет завтра?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/>
              <a:t>9)    Почему говорит о «власти над муравейником»?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/>
              <a:t>10)  Каковы художественные особенности этой главы и мастерство Достоевского в изображении героев?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/>
              <a:t>11)  Как связан этот эпизод с целым и помогает понять роман?</a:t>
            </a:r>
          </a:p>
        </p:txBody>
      </p:sp>
    </p:spTree>
    <p:extLst>
      <p:ext uri="{BB962C8B-B14F-4D97-AF65-F5344CB8AC3E}">
        <p14:creationId xmlns:p14="http://schemas.microsoft.com/office/powerpoint/2010/main" val="230281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29600" cy="971550"/>
          </a:xfrm>
        </p:spPr>
        <p:txBody>
          <a:bodyPr/>
          <a:lstStyle/>
          <a:p>
            <a:r>
              <a:rPr lang="ru-RU" sz="3600" b="1" i="1" smtClean="0"/>
              <a:t>Воскрешение Лазаря</a:t>
            </a:r>
            <a:br>
              <a:rPr lang="ru-RU" sz="3600" b="1" i="1" smtClean="0"/>
            </a:br>
            <a:r>
              <a:rPr lang="ru-RU" sz="1800" smtClean="0"/>
              <a:t>(Иоанна 11:1-46)</a:t>
            </a:r>
            <a:endParaRPr lang="ru-RU" sz="400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390525" y="1171575"/>
            <a:ext cx="8229600" cy="51260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sz="3600" dirty="0" smtClean="0"/>
              <a:t>Близ Иерусалима находилось селение </a:t>
            </a:r>
            <a:r>
              <a:rPr lang="ru-RU" sz="3600" dirty="0" err="1" smtClean="0"/>
              <a:t>Вифания</a:t>
            </a:r>
            <a:r>
              <a:rPr lang="ru-RU" sz="3600" dirty="0" smtClean="0"/>
              <a:t>. В нем жил некто Лазарь с двумя сестрами - Марфой и Марией. Господь любил Лазаря и часто посещал это благочестивое семейство. Однажды Лазарь заболел. Марфа и Мария послали сказать Иисусу Христу: «Господи! тот, кого Ты любишь, болен». Иисус Христос ответил: «Эта болезнь не к смерти, а к славе Божией». </a:t>
            </a:r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3686175" y="6305550"/>
            <a:ext cx="376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Лазарь – из др.-евр.; Бог помог.</a:t>
            </a:r>
          </a:p>
        </p:txBody>
      </p:sp>
    </p:spTree>
    <p:extLst>
      <p:ext uri="{BB962C8B-B14F-4D97-AF65-F5344CB8AC3E}">
        <p14:creationId xmlns:p14="http://schemas.microsoft.com/office/powerpoint/2010/main" val="2421898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29600" cy="971550"/>
          </a:xfrm>
        </p:spPr>
        <p:txBody>
          <a:bodyPr/>
          <a:lstStyle/>
          <a:p>
            <a:r>
              <a:rPr lang="ru-RU" sz="3600" b="1" i="1" smtClean="0"/>
              <a:t>Воскрешение Лазаря</a:t>
            </a:r>
            <a:br>
              <a:rPr lang="ru-RU" sz="3600" b="1" i="1" smtClean="0"/>
            </a:br>
            <a:r>
              <a:rPr lang="ru-RU" sz="1800" smtClean="0"/>
              <a:t>(Иоанна 11:1-46)</a:t>
            </a:r>
            <a:endParaRPr lang="ru-RU" sz="400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390525" y="1171575"/>
            <a:ext cx="8229600" cy="51260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dirty="0" smtClean="0"/>
              <a:t>Прошло два дня. Иисус Христос сказал ученикам Своим: «Лазарь, друг наш, умер», и пошел с ними в </a:t>
            </a:r>
            <a:r>
              <a:rPr lang="ru-RU" dirty="0" err="1" smtClean="0"/>
              <a:t>Вифанию</a:t>
            </a:r>
            <a:r>
              <a:rPr lang="ru-RU" dirty="0" smtClean="0"/>
              <a:t>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dirty="0" smtClean="0"/>
              <a:t>Марфа первая встретила Иисуса Христа и сказала Ему: «Господи! если бы Ты был здесь, не умер бы брат мой. Но и теперь знаю, что, чего Ты попросишь у Бога, даст Тебе». Господь ответил ей: «Воскреснет брат твой». Пришла и Мария с родственниками и знакомыми, пала к ногам Иисуса Христа и также говорила: «Господи! если бы Ты был здесь, не умер бы брат мой». </a:t>
            </a:r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3686175" y="6305550"/>
            <a:ext cx="376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Лазарь – из др.-евр.; Бог помог.</a:t>
            </a:r>
          </a:p>
        </p:txBody>
      </p:sp>
    </p:spTree>
    <p:extLst>
      <p:ext uri="{BB962C8B-B14F-4D97-AF65-F5344CB8AC3E}">
        <p14:creationId xmlns:p14="http://schemas.microsoft.com/office/powerpoint/2010/main" val="322653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29600" cy="971550"/>
          </a:xfrm>
        </p:spPr>
        <p:txBody>
          <a:bodyPr/>
          <a:lstStyle/>
          <a:p>
            <a:r>
              <a:rPr lang="ru-RU" sz="3600" b="1" i="1" smtClean="0"/>
              <a:t>Воскрешение Лазаря</a:t>
            </a:r>
            <a:br>
              <a:rPr lang="ru-RU" sz="3600" b="1" i="1" smtClean="0"/>
            </a:br>
            <a:r>
              <a:rPr lang="ru-RU" sz="1800" smtClean="0"/>
              <a:t>(Иоанна 11:1-46)</a:t>
            </a:r>
            <a:endParaRPr lang="ru-RU" sz="400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390525" y="1171575"/>
            <a:ext cx="8229600" cy="51260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dirty="0" smtClean="0"/>
              <a:t>Видя их печаль, Иисус Христос  Сам прослезился. Когда подошли к пещере, где был погребен Лазарь, Иисус Христос повелел отвалить камень от входа в пещеру. Марфа заметила Ему: «Господи! уже смердит, потому что четыре дня, как он во гробе». Иисус же Христос возвел очи к небу и, помолившись, громко воззвал: «Лазарь, выйди вон!» Умерший вышел из гроба, обвитый по рукам и ногам пеленами, и лицо его было повязано платком. Многие из иудеев, видевших это чудо, уверовали в Иисуса Христа. </a:t>
            </a:r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3686175" y="6305550"/>
            <a:ext cx="376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Лазарь – из др.-евр.; Бог помог.</a:t>
            </a:r>
          </a:p>
        </p:txBody>
      </p:sp>
    </p:spTree>
    <p:extLst>
      <p:ext uri="{BB962C8B-B14F-4D97-AF65-F5344CB8AC3E}">
        <p14:creationId xmlns:p14="http://schemas.microsoft.com/office/powerpoint/2010/main" val="2745957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207241" y="2674798"/>
            <a:ext cx="80581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/>
              <a:t>Ученики сказали Ему: «Равви! давно ли иудеи искали побить Тебя камнями, и Ты опять идешь туда?..» 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371475" y="4869160"/>
            <a:ext cx="7219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/>
              <a:t>Иисус, придя, нашел, что Лазарь уже четыре дня в гробе.</a:t>
            </a: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600075" y="790575"/>
            <a:ext cx="67913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/>
              <a:t>Иисус Христос сказал ученикам Своим: «Лазарь, друг наш, умер».</a:t>
            </a:r>
          </a:p>
        </p:txBody>
      </p:sp>
      <p:sp>
        <p:nvSpPr>
          <p:cNvPr id="390152" name="Text Box 8"/>
          <p:cNvSpPr txBox="1">
            <a:spLocks noChangeArrowheads="1"/>
          </p:cNvSpPr>
          <p:nvPr/>
        </p:nvSpPr>
        <p:spPr bwMode="auto">
          <a:xfrm>
            <a:off x="114300" y="0"/>
            <a:ext cx="876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i="1">
                <a:effectLst>
                  <a:outerShdw blurRad="38100" dist="38100" dir="2700000" algn="tl">
                    <a:srgbClr val="FFFFFF"/>
                  </a:outerShdw>
                </a:effectLst>
              </a:rPr>
              <a:t>Воскрешение Лазаря (</a:t>
            </a:r>
            <a:r>
              <a:rPr lang="ru-RU" sz="3200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Евангелие от  Иоанна)</a:t>
            </a:r>
          </a:p>
        </p:txBody>
      </p:sp>
      <p:sp>
        <p:nvSpPr>
          <p:cNvPr id="146441" name="AutoShape 9"/>
          <p:cNvSpPr>
            <a:spLocks noChangeArrowheads="1"/>
          </p:cNvSpPr>
          <p:nvPr/>
        </p:nvSpPr>
        <p:spPr bwMode="auto">
          <a:xfrm>
            <a:off x="6372200" y="5812314"/>
            <a:ext cx="342900" cy="514350"/>
          </a:xfrm>
          <a:prstGeom prst="curvedLeftArrow">
            <a:avLst>
              <a:gd name="adj1" fmla="val 30000"/>
              <a:gd name="adj2" fmla="val 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42" name="AutoShape 10"/>
          <p:cNvSpPr>
            <a:spLocks noChangeArrowheads="1"/>
          </p:cNvSpPr>
          <p:nvPr/>
        </p:nvSpPr>
        <p:spPr bwMode="auto">
          <a:xfrm>
            <a:off x="5724128" y="2197100"/>
            <a:ext cx="342900" cy="514350"/>
          </a:xfrm>
          <a:prstGeom prst="curvedLeftArrow">
            <a:avLst>
              <a:gd name="adj1" fmla="val 30000"/>
              <a:gd name="adj2" fmla="val 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44" name="AutoShape 12"/>
          <p:cNvSpPr>
            <a:spLocks noChangeArrowheads="1"/>
          </p:cNvSpPr>
          <p:nvPr/>
        </p:nvSpPr>
        <p:spPr bwMode="auto">
          <a:xfrm>
            <a:off x="171450" y="2085975"/>
            <a:ext cx="323850" cy="619125"/>
          </a:xfrm>
          <a:prstGeom prst="curvedRightArrow">
            <a:avLst>
              <a:gd name="adj1" fmla="val 38235"/>
              <a:gd name="adj2" fmla="val 764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45" name="AutoShape 13"/>
          <p:cNvSpPr>
            <a:spLocks noChangeArrowheads="1"/>
          </p:cNvSpPr>
          <p:nvPr/>
        </p:nvSpPr>
        <p:spPr bwMode="auto">
          <a:xfrm>
            <a:off x="600075" y="4304616"/>
            <a:ext cx="209550" cy="581025"/>
          </a:xfrm>
          <a:prstGeom prst="curvedRightArrow">
            <a:avLst>
              <a:gd name="adj1" fmla="val 55455"/>
              <a:gd name="adj2" fmla="val 11090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0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204787" y="1103168"/>
            <a:ext cx="85820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/>
              <a:t>Марфа, услышав, что идет Иисус, пошла навстречу  и сказала: «Господи! если бы Ты был здесь, не умер бы брат мой...»  Иисус ответил: «Я </a:t>
            </a:r>
            <a:r>
              <a:rPr lang="ru-RU" sz="3200" dirty="0" err="1"/>
              <a:t>есмь</a:t>
            </a:r>
            <a:r>
              <a:rPr lang="ru-RU" sz="3200" dirty="0"/>
              <a:t> воскресение и жизнь; верующий в Меня, если и умрет, оживет».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257175" y="4221088"/>
            <a:ext cx="86201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dirty="0"/>
              <a:t> </a:t>
            </a:r>
            <a:r>
              <a:rPr lang="ru-RU" sz="3200" dirty="0"/>
              <a:t>Иисус же Христос возвел очи к небу и, помолившись, громко воззвал: "Лазарь, выйди вон!" Умерший вышел из гроба, обвитый по рукам и ногам пеленами, и лицо его было повязано платком.</a:t>
            </a:r>
          </a:p>
        </p:txBody>
      </p:sp>
      <p:sp>
        <p:nvSpPr>
          <p:cNvPr id="390152" name="Text Box 8"/>
          <p:cNvSpPr txBox="1">
            <a:spLocks noChangeArrowheads="1"/>
          </p:cNvSpPr>
          <p:nvPr/>
        </p:nvSpPr>
        <p:spPr bwMode="auto">
          <a:xfrm>
            <a:off x="114300" y="0"/>
            <a:ext cx="876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i="1">
                <a:effectLst>
                  <a:outerShdw blurRad="38100" dist="38100" dir="2700000" algn="tl">
                    <a:srgbClr val="FFFFFF"/>
                  </a:outerShdw>
                </a:effectLst>
              </a:rPr>
              <a:t>Воскрешение Лазаря (</a:t>
            </a:r>
            <a:r>
              <a:rPr lang="ru-RU" sz="3200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Евангелие от  Иоанна)</a:t>
            </a:r>
          </a:p>
        </p:txBody>
      </p:sp>
      <p:sp>
        <p:nvSpPr>
          <p:cNvPr id="146443" name="AutoShape 11"/>
          <p:cNvSpPr>
            <a:spLocks noChangeArrowheads="1"/>
          </p:cNvSpPr>
          <p:nvPr/>
        </p:nvSpPr>
        <p:spPr bwMode="auto">
          <a:xfrm>
            <a:off x="8316416" y="3573016"/>
            <a:ext cx="333375" cy="571500"/>
          </a:xfrm>
          <a:prstGeom prst="curvedLeftArrow">
            <a:avLst>
              <a:gd name="adj1" fmla="val 34286"/>
              <a:gd name="adj2" fmla="val 685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705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360313" y="3903951"/>
            <a:ext cx="861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/>
              <a:t>Тогда первосвященники и фарисеи собрали совет и говорили: «Что нам делать? Этот Человек много чудес творит. Если оставим Его так, то все уверуют в Него, и придут Римляне и овладеют и местом нашим и народом». 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266700" y="1052736"/>
            <a:ext cx="86963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/>
              <a:t> Иисус же Христос возвел очи к небу и, помолившись, громко воззвал: "Лазарь, выйди вон!" Умерший вышел из гроба, обвитый по рукам и ногам пеленами, и лицо его было повязано платком.</a:t>
            </a:r>
          </a:p>
        </p:txBody>
      </p:sp>
      <p:sp>
        <p:nvSpPr>
          <p:cNvPr id="390152" name="Text Box 8"/>
          <p:cNvSpPr txBox="1">
            <a:spLocks noChangeArrowheads="1"/>
          </p:cNvSpPr>
          <p:nvPr/>
        </p:nvSpPr>
        <p:spPr bwMode="auto">
          <a:xfrm>
            <a:off x="114300" y="0"/>
            <a:ext cx="876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i="1">
                <a:effectLst>
                  <a:outerShdw blurRad="38100" dist="38100" dir="2700000" algn="tl">
                    <a:srgbClr val="FFFFFF"/>
                  </a:outerShdw>
                </a:effectLst>
              </a:rPr>
              <a:t>Воскрешение Лазаря (</a:t>
            </a:r>
            <a:r>
              <a:rPr lang="ru-RU" sz="3200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Евангелие от  Иоанна)</a:t>
            </a:r>
          </a:p>
        </p:txBody>
      </p:sp>
      <p:sp>
        <p:nvSpPr>
          <p:cNvPr id="146443" name="AutoShape 11"/>
          <p:cNvSpPr>
            <a:spLocks noChangeArrowheads="1"/>
          </p:cNvSpPr>
          <p:nvPr/>
        </p:nvSpPr>
        <p:spPr bwMode="auto">
          <a:xfrm>
            <a:off x="8028384" y="3140968"/>
            <a:ext cx="333375" cy="571500"/>
          </a:xfrm>
          <a:prstGeom prst="curvedLeftArrow">
            <a:avLst>
              <a:gd name="adj1" fmla="val 34286"/>
              <a:gd name="adj2" fmla="val 685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515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5475" y="0"/>
            <a:ext cx="4572000" cy="646113"/>
          </a:xfrm>
        </p:spPr>
        <p:txBody>
          <a:bodyPr>
            <a:normAutofit fontScale="90000"/>
          </a:bodyPr>
          <a:lstStyle/>
          <a:p>
            <a:r>
              <a:rPr lang="ru-RU" sz="4000" b="1" i="1" smtClean="0"/>
              <a:t>Цвет в иконе</a:t>
            </a:r>
            <a:endParaRPr lang="ru-RU" sz="4000" i="1" smtClean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71550"/>
            <a:ext cx="8229600" cy="56308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sz="3600" dirty="0" smtClean="0"/>
              <a:t>Византийцы считали, что смысл любого искусства - в красоте. Они писали иконы, сияющие позолотой и яркими красками. У каждого цвета было свое место, свое значение. Цвета никогда не смешивались, они были светлыми или темными, но всегда чистыми. </a:t>
            </a:r>
          </a:p>
        </p:txBody>
      </p:sp>
    </p:spTree>
    <p:extLst>
      <p:ext uri="{BB962C8B-B14F-4D97-AF65-F5344CB8AC3E}">
        <p14:creationId xmlns:p14="http://schemas.microsoft.com/office/powerpoint/2010/main" val="51646050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5475" y="0"/>
            <a:ext cx="4572000" cy="646113"/>
          </a:xfrm>
        </p:spPr>
        <p:txBody>
          <a:bodyPr>
            <a:normAutofit fontScale="90000"/>
          </a:bodyPr>
          <a:lstStyle/>
          <a:p>
            <a:r>
              <a:rPr lang="ru-RU" sz="4000" b="1" i="1" smtClean="0"/>
              <a:t>Цвет в иконе</a:t>
            </a:r>
            <a:endParaRPr lang="ru-RU" sz="4000" i="1" smtClean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71550"/>
            <a:ext cx="8229600" cy="56308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sz="3600" b="1" i="1" dirty="0" smtClean="0"/>
              <a:t>Цвет считали таким же важным, как и слово</a:t>
            </a:r>
            <a:r>
              <a:rPr lang="ru-RU" sz="3600" dirty="0" smtClean="0"/>
              <a:t>, ведь каждый из них имел свое значение. Обучаясь у византийцев, русские мастера-иконописцы приняли и сохранили символику цвета. Но на Руси икона не была такой пышной и строгой, как в императорской Византии. Краски на русских иконах стали более живыми, яркими и звонкими. </a:t>
            </a:r>
          </a:p>
        </p:txBody>
      </p:sp>
    </p:spTree>
    <p:extLst>
      <p:ext uri="{BB962C8B-B14F-4D97-AF65-F5344CB8AC3E}">
        <p14:creationId xmlns:p14="http://schemas.microsoft.com/office/powerpoint/2010/main" val="25333983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298450"/>
            <a:ext cx="8343900" cy="1447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«Вечная Сонечка, </a:t>
            </a:r>
            <a:br>
              <a:rPr lang="ru-RU" sz="54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54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пока мир стоит!»</a:t>
            </a:r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2330450"/>
            <a:ext cx="268922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255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3952875" cy="504825"/>
          </a:xfrm>
        </p:spPr>
        <p:txBody>
          <a:bodyPr>
            <a:normAutofit fontScale="90000"/>
          </a:bodyPr>
          <a:lstStyle/>
          <a:p>
            <a:r>
              <a:rPr lang="ru-RU" sz="3200" b="1" i="1" smtClean="0"/>
              <a:t>Цвет в иконе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371475" y="638175"/>
            <a:ext cx="8286750" cy="6002338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Золотой цвет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обозначал самого Бога. </a:t>
            </a:r>
          </a:p>
          <a:p>
            <a:pPr marL="0" indent="0">
              <a:buFontTx/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Пурпурный цвет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цвет царя, императора на земле. Кожаные или деревянные переплеты Евангелия в храмах обтягивали пурпурной тканью. Этот цвет присутствовал в иконах на одеждах Богоматери - царицы Небесной. </a:t>
            </a:r>
          </a:p>
          <a:p>
            <a:pPr marL="0" indent="0">
              <a:buFontTx/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Красный цвет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это цвет тепла, любви, жизни, животворной энергии. Именно поэтому красный цвет стал символом Воскресения - победы жизни над смертью. Но в то же время это цвет крови и мучений, цвет жертвы Христа. </a:t>
            </a:r>
          </a:p>
        </p:txBody>
      </p:sp>
    </p:spTree>
    <p:extLst>
      <p:ext uri="{BB962C8B-B14F-4D97-AF65-F5344CB8AC3E}">
        <p14:creationId xmlns:p14="http://schemas.microsoft.com/office/powerpoint/2010/main" val="3795366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3952875" cy="504825"/>
          </a:xfrm>
        </p:spPr>
        <p:txBody>
          <a:bodyPr>
            <a:normAutofit fontScale="90000"/>
          </a:bodyPr>
          <a:lstStyle/>
          <a:p>
            <a:r>
              <a:rPr lang="ru-RU" sz="3200" b="1" i="1" smtClean="0"/>
              <a:t>Цвет в иконе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638175"/>
            <a:ext cx="8928991" cy="6002338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Белый цвет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- это цвет чистоты, святости и простоты. На иконах святых и праведников обычно изображали в белом. Белым цветом светились пелены младенцев, души умерших праведных людей и ангелы. </a:t>
            </a:r>
          </a:p>
          <a:p>
            <a:pPr marL="0" indent="0">
              <a:buFontTx/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Синий и голубой </a:t>
            </a:r>
            <a:r>
              <a:rPr lang="ru-RU" sz="3600" b="1" i="1" dirty="0" smtClean="0"/>
              <a:t>цвета</a:t>
            </a:r>
            <a:r>
              <a:rPr lang="ru-RU" sz="3600" dirty="0" smtClean="0"/>
              <a:t> означали бесконечность неба, символ иного, вечного мира. Синий цвет считался цветом Богоматери, соединившей в себе и земное и небесное. </a:t>
            </a:r>
          </a:p>
        </p:txBody>
      </p:sp>
    </p:spTree>
    <p:extLst>
      <p:ext uri="{BB962C8B-B14F-4D97-AF65-F5344CB8AC3E}">
        <p14:creationId xmlns:p14="http://schemas.microsoft.com/office/powerpoint/2010/main" val="3845702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3952875" cy="504825"/>
          </a:xfrm>
        </p:spPr>
        <p:txBody>
          <a:bodyPr>
            <a:normAutofit fontScale="90000"/>
          </a:bodyPr>
          <a:lstStyle/>
          <a:p>
            <a:r>
              <a:rPr lang="ru-RU" sz="3200" b="1" i="1" smtClean="0"/>
              <a:t>Цвет в иконе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371475" y="638175"/>
            <a:ext cx="8286750" cy="6002338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Зеленый цвет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- природный, живой. Это цвет юности, цветения, надежды, вечного обновления. </a:t>
            </a:r>
          </a:p>
          <a:p>
            <a:pPr marL="0" indent="0">
              <a:buFontTx/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Коричневый цвет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- цвет голой земли, праха, всего временного и тленного, этот цвет напоминал о человеческой природе, подвластной смерти. </a:t>
            </a:r>
          </a:p>
          <a:p>
            <a:pPr marL="0" indent="0">
              <a:buFontTx/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Черный цвет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- цвет зла и смерти. </a:t>
            </a:r>
          </a:p>
        </p:txBody>
      </p:sp>
    </p:spTree>
    <p:extLst>
      <p:ext uri="{BB962C8B-B14F-4D97-AF65-F5344CB8AC3E}">
        <p14:creationId xmlns:p14="http://schemas.microsoft.com/office/powerpoint/2010/main" val="2467614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3952875" cy="504825"/>
          </a:xfrm>
        </p:spPr>
        <p:txBody>
          <a:bodyPr>
            <a:normAutofit fontScale="90000"/>
          </a:bodyPr>
          <a:lstStyle/>
          <a:p>
            <a:r>
              <a:rPr lang="ru-RU" sz="3200" b="1" i="1" smtClean="0"/>
              <a:t>Цвет в иконе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371475" y="638175"/>
            <a:ext cx="8286750" cy="6002338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ru-RU" sz="3600" dirty="0" smtClean="0"/>
              <a:t>Цвет, который никогда не использовался в иконописи - </a:t>
            </a:r>
            <a:r>
              <a:rPr lang="ru-RU" sz="3600" b="1" i="1" dirty="0" smtClean="0">
                <a:solidFill>
                  <a:srgbClr val="FF0000"/>
                </a:solidFill>
              </a:rPr>
              <a:t>серый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  <a:r>
              <a:rPr lang="ru-RU" sz="3600" dirty="0" smtClean="0"/>
              <a:t> Смешав в себе черное и белое, зло и добро, он становился цветом неясности, пустоты, небытия. Такому цвету не было места в лучезарном мире иконы. </a:t>
            </a:r>
          </a:p>
        </p:txBody>
      </p:sp>
    </p:spTree>
    <p:extLst>
      <p:ext uri="{BB962C8B-B14F-4D97-AF65-F5344CB8AC3E}">
        <p14:creationId xmlns:p14="http://schemas.microsoft.com/office/powerpoint/2010/main" val="1817405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p_01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96863"/>
            <a:ext cx="6494462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6810375" y="4905375"/>
            <a:ext cx="233362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i="1"/>
              <a:t>Воскрешение Лазаря.</a:t>
            </a:r>
            <a:r>
              <a:rPr lang="ru-RU" sz="180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Фреска в римской гробнице на Виа Анапо, III в.</a:t>
            </a:r>
            <a:endParaRPr lang="ru-RU" sz="3600"/>
          </a:p>
        </p:txBody>
      </p:sp>
      <p:sp>
        <p:nvSpPr>
          <p:cNvPr id="391172" name="Text Box 4"/>
          <p:cNvSpPr txBox="1">
            <a:spLocks noChangeArrowheads="1"/>
          </p:cNvSpPr>
          <p:nvPr/>
        </p:nvSpPr>
        <p:spPr bwMode="auto">
          <a:xfrm>
            <a:off x="1609725" y="133350"/>
            <a:ext cx="5772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32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81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джотто</a:t>
            </a:r>
          </a:p>
        </p:txBody>
      </p:sp>
      <p:pic>
        <p:nvPicPr>
          <p:cNvPr id="150531" name="Picture 3" descr="джот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1463"/>
            <a:ext cx="66675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6896100" y="3514725"/>
            <a:ext cx="22479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i="1"/>
              <a:t>Воскрешение Лазаря.</a:t>
            </a:r>
            <a:r>
              <a:rPr lang="ru-RU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Джотто ди Бондоне, 1276-1336, итальянский  живописец, один из основателей флорентийской  школы. </a:t>
            </a:r>
          </a:p>
        </p:txBody>
      </p:sp>
    </p:spTree>
    <p:extLst>
      <p:ext uri="{BB962C8B-B14F-4D97-AF65-F5344CB8AC3E}">
        <p14:creationId xmlns:p14="http://schemas.microsoft.com/office/powerpoint/2010/main" val="3072028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810250" y="4065588"/>
            <a:ext cx="2857500" cy="2028825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i="1" smtClean="0"/>
              <a:t>Воскрешение Лазаря.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Себастьяно Дель Пьомбо, </a:t>
            </a:r>
            <a:br>
              <a:rPr lang="ru-RU" sz="1800" smtClean="0"/>
            </a:br>
            <a:r>
              <a:rPr lang="ru-RU" sz="1800" smtClean="0"/>
              <a:t>(около 1485-1547), </a:t>
            </a:r>
            <a:br>
              <a:rPr lang="ru-RU" sz="1800" smtClean="0"/>
            </a:br>
            <a:r>
              <a:rPr lang="ru-RU" sz="1800" smtClean="0"/>
              <a:t>итальянский живописец. Представитель искусства Возрождения. </a:t>
            </a:r>
            <a:endParaRPr lang="ru-RU" smtClean="0"/>
          </a:p>
        </p:txBody>
      </p:sp>
      <p:pic>
        <p:nvPicPr>
          <p:cNvPr id="151555" name="Picture 3" descr="Себастьяно дель Пьомбо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95275"/>
            <a:ext cx="4740275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929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Гверчино1591-16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79425"/>
            <a:ext cx="6643688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6845300" y="4495800"/>
            <a:ext cx="22987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i="1"/>
              <a:t>Воскрешение Лазаря.</a:t>
            </a:r>
            <a:r>
              <a:rPr lang="ru-RU" sz="1800"/>
              <a:t> Джованни Гверчино, (1591–1666), итальянский художник эпохи барокко. </a:t>
            </a:r>
          </a:p>
        </p:txBody>
      </p:sp>
    </p:spTree>
    <p:extLst>
      <p:ext uri="{BB962C8B-B14F-4D97-AF65-F5344CB8AC3E}">
        <p14:creationId xmlns:p14="http://schemas.microsoft.com/office/powerpoint/2010/main" val="2396566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Рембранд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23825"/>
            <a:ext cx="53086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5762625" y="4352925"/>
            <a:ext cx="324802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i="1"/>
              <a:t>Воскрешение Лазаря.</a:t>
            </a:r>
            <a:r>
              <a:rPr lang="ru-RU" sz="1800"/>
              <a:t> Рембрандт ван Рейн,</a:t>
            </a:r>
            <a:r>
              <a:rPr lang="ru-RU" sz="1800" b="1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(1606-1669), голландский живописец, офортист и рисовальщик, величайший художник Голландии.</a:t>
            </a:r>
            <a:r>
              <a:rPr lang="ru-RU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603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90500"/>
            <a:ext cx="4964113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5686425" y="4657725"/>
            <a:ext cx="31051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i="1"/>
              <a:t>Воскрешение Лазаря.</a:t>
            </a:r>
            <a:r>
              <a:rPr lang="ru-RU"/>
              <a:t> Гюстав Доре,  французский  художник, 1833 - 1883. Иллюстрация к Библии. </a:t>
            </a:r>
          </a:p>
        </p:txBody>
      </p:sp>
    </p:spTree>
    <p:extLst>
      <p:ext uri="{BB962C8B-B14F-4D97-AF65-F5344CB8AC3E}">
        <p14:creationId xmlns:p14="http://schemas.microsoft.com/office/powerpoint/2010/main" val="77053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9248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0" dirty="0" smtClean="0"/>
              <a:t>  Предмет мысли </a:t>
            </a:r>
            <a:r>
              <a:rPr lang="ru-RU" sz="4000" b="0" dirty="0" err="1" smtClean="0"/>
              <a:t>Ф.М.Достоевского</a:t>
            </a:r>
            <a:endParaRPr lang="ru-RU" sz="4000" b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760"/>
            <a:ext cx="5436096" cy="558924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/>
              <a:t>   </a:t>
            </a:r>
            <a:r>
              <a:rPr lang="ru-RU" sz="3500" b="1" dirty="0" smtClean="0">
                <a:solidFill>
                  <a:srgbClr val="002060"/>
                </a:solidFill>
              </a:rPr>
              <a:t>"А любил он прежде всего живую человеческую душу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500" b="1" dirty="0" smtClean="0">
                <a:solidFill>
                  <a:srgbClr val="002060"/>
                </a:solidFill>
              </a:rPr>
              <a:t>    во всем и везде,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500" b="1" dirty="0" smtClean="0">
                <a:solidFill>
                  <a:srgbClr val="002060"/>
                </a:solidFill>
              </a:rPr>
              <a:t>    и верил он, что мы все род Божий, верил в бесконечную силу человеческой души, торжествующую над всяким внешним насилием и над всяким внутренним падением"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/>
              <a:t>                                       В. С. Соловьев </a:t>
            </a:r>
          </a:p>
        </p:txBody>
      </p:sp>
      <p:pic>
        <p:nvPicPr>
          <p:cNvPr id="4100" name="i-main-pic" descr="Картинка 25 из 1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349500"/>
            <a:ext cx="3490913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264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52925" y="5570538"/>
            <a:ext cx="4543425" cy="923925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i="1" smtClean="0"/>
              <a:t>Воскрешение Лазаря. </a:t>
            </a:r>
            <a:br>
              <a:rPr lang="ru-RU" sz="1800" i="1" smtClean="0"/>
            </a:br>
            <a:r>
              <a:rPr lang="ru-RU" sz="1800" smtClean="0"/>
              <a:t>Бонна Леон Жозеф Флорантен (1833–1922), французский живописец и коллекционер</a:t>
            </a:r>
            <a:endParaRPr lang="ru-RU" sz="4000" smtClean="0"/>
          </a:p>
        </p:txBody>
      </p:sp>
      <p:pic>
        <p:nvPicPr>
          <p:cNvPr id="155651" name="Picture 3" descr="Бонна Леон Жозеф Флорант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95300"/>
            <a:ext cx="5910262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39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55588"/>
            <a:ext cx="4129087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4219575" y="4981575"/>
            <a:ext cx="444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4838700" y="5619750"/>
            <a:ext cx="3800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i="1"/>
              <a:t>Воскрешение Лазаря.</a:t>
            </a:r>
            <a:r>
              <a:rPr lang="ru-RU"/>
              <a:t> Икона. Середина </a:t>
            </a:r>
            <a:r>
              <a:rPr lang="en-US"/>
              <a:t>XV </a:t>
            </a:r>
            <a:r>
              <a:rPr lang="ru-RU"/>
              <a:t>в. Тверская школа. </a:t>
            </a:r>
          </a:p>
        </p:txBody>
      </p:sp>
    </p:spTree>
    <p:extLst>
      <p:ext uri="{BB962C8B-B14F-4D97-AF65-F5344CB8AC3E}">
        <p14:creationId xmlns:p14="http://schemas.microsoft.com/office/powerpoint/2010/main" val="2446744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5675313"/>
            <a:ext cx="38100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i="1" smtClean="0"/>
              <a:t>Воскрешение Лазаря.</a:t>
            </a:r>
            <a:r>
              <a:rPr lang="ru-RU" sz="1800" smtClean="0"/>
              <a:t> </a:t>
            </a:r>
            <a:br>
              <a:rPr lang="ru-RU" sz="1800" smtClean="0"/>
            </a:br>
            <a:r>
              <a:rPr lang="ru-RU" sz="1800" smtClean="0"/>
              <a:t>Икона. Конец XV - начало XVI в.в. Новгородская школа.</a:t>
            </a:r>
            <a:r>
              <a:rPr lang="ru-RU" sz="2000" smtClean="0"/>
              <a:t> </a:t>
            </a:r>
          </a:p>
        </p:txBody>
      </p:sp>
      <p:pic>
        <p:nvPicPr>
          <p:cNvPr id="157699" name="Picture 3" descr="Воскрешение Лазар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27025"/>
            <a:ext cx="491172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060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нестеров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9400"/>
            <a:ext cx="4538663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5391150" y="5133975"/>
            <a:ext cx="35909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Нестеров Михаил Васильевич,</a:t>
            </a:r>
          </a:p>
          <a:p>
            <a:pPr eaLnBrk="1" hangingPunct="1"/>
            <a:r>
              <a:rPr lang="ru-RU"/>
              <a:t>(1862 - 1942), русский советский живописец. </a:t>
            </a:r>
          </a:p>
        </p:txBody>
      </p:sp>
    </p:spTree>
    <p:extLst>
      <p:ext uri="{BB962C8B-B14F-4D97-AF65-F5344CB8AC3E}">
        <p14:creationId xmlns:p14="http://schemas.microsoft.com/office/powerpoint/2010/main" val="1367293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5848350" y="5705475"/>
            <a:ext cx="26289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Воскрешение Лазаря.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Илья Глазунов. 1987 </a:t>
            </a:r>
          </a:p>
        </p:txBody>
      </p:sp>
      <p:pic>
        <p:nvPicPr>
          <p:cNvPr id="159747" name="Picture 3" descr="s23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36538"/>
            <a:ext cx="4229100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689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int_14_laza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79425"/>
            <a:ext cx="4632325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5305425" y="6029325"/>
            <a:ext cx="1895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Икона. </a:t>
            </a:r>
            <a:r>
              <a:rPr lang="en-US"/>
              <a:t>XXI </a:t>
            </a:r>
            <a:r>
              <a:rPr lang="ru-RU"/>
              <a:t>в.</a:t>
            </a:r>
          </a:p>
        </p:txBody>
      </p:sp>
    </p:spTree>
    <p:extLst>
      <p:ext uri="{BB962C8B-B14F-4D97-AF65-F5344CB8AC3E}">
        <p14:creationId xmlns:p14="http://schemas.microsoft.com/office/powerpoint/2010/main" val="2958213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82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354113"/>
              </p:ext>
            </p:extLst>
          </p:nvPr>
        </p:nvGraphicFramePr>
        <p:xfrm>
          <a:off x="35496" y="209550"/>
          <a:ext cx="9108504" cy="6531818"/>
        </p:xfrm>
        <a:graphic>
          <a:graphicData uri="http://schemas.openxmlformats.org/drawingml/2006/table">
            <a:tbl>
              <a:tblPr/>
              <a:tblGrid>
                <a:gridCol w="4555952"/>
                <a:gridCol w="4552552"/>
              </a:tblGrid>
              <a:tr h="744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Соня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Раскольников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Кроткая, добрая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Гордый нрав, оскорбленное, униженное самолюбие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9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Спасая других, берет на себя тяжести греха. 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Мученица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Пытаясь доказать свою теорию, совершает преступление.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Преступник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хотя берет на себя грех всего человечества. Спаситель? Наполеон?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742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82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825329"/>
              </p:ext>
            </p:extLst>
          </p:nvPr>
        </p:nvGraphicFramePr>
        <p:xfrm>
          <a:off x="0" y="209550"/>
          <a:ext cx="9144000" cy="6686004"/>
        </p:xfrm>
        <a:graphic>
          <a:graphicData uri="http://schemas.openxmlformats.org/drawingml/2006/table">
            <a:tbl>
              <a:tblPr/>
              <a:tblGrid>
                <a:gridCol w="4573707"/>
                <a:gridCol w="4570293"/>
              </a:tblGrid>
              <a:tr h="650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Соня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Раскольников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Рассказ о ее поступке в кабаке в самой разнузданной обстановке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Знамение для Раскольникова. Жить, жертвуя собой, — это оправдание его предчувствий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Живет, исходя из требований жизни,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вне теорий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Теория рассчитана безукоризненно, но человек не может переступить через кровь, спасая людей. Итог — тупик. Теория не может учесть все в жизни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952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82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916536"/>
              </p:ext>
            </p:extLst>
          </p:nvPr>
        </p:nvGraphicFramePr>
        <p:xfrm>
          <a:off x="107504" y="209550"/>
          <a:ext cx="9036496" cy="6531817"/>
        </p:xfrm>
        <a:graphic>
          <a:graphicData uri="http://schemas.openxmlformats.org/drawingml/2006/table">
            <a:tbl>
              <a:tblPr/>
              <a:tblGrid>
                <a:gridCol w="4519934"/>
                <a:gridCol w="4516562"/>
              </a:tblGrid>
              <a:tr h="916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Соня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Раскольников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Полуграмотна, плохо говорит, читает только Евангелие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Образован, хорошо говорит. Свет разума заводит в тупик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5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Божественная правда — в ней. Она выше духовно. Не сознание делает человека, а душа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Его правда ложна. В рай ценой чужой крови нельзя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71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82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858938"/>
              </p:ext>
            </p:extLst>
          </p:nvPr>
        </p:nvGraphicFramePr>
        <p:xfrm>
          <a:off x="107504" y="209550"/>
          <a:ext cx="9036496" cy="6387802"/>
        </p:xfrm>
        <a:graphic>
          <a:graphicData uri="http://schemas.openxmlformats.org/drawingml/2006/table">
            <a:tbl>
              <a:tblPr/>
              <a:tblGrid>
                <a:gridCol w="3744416"/>
                <a:gridCol w="5292080"/>
              </a:tblGrid>
              <a:tr h="1192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Соня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Раскольников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 смысл жизни: любовь, вера</a:t>
                      </a: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 смысла жизни: убийство — это бунт для себя, индивидуалистический бунт</a:t>
                      </a: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49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/>
              <a:t>Эпиграф к уроку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43" y="1556792"/>
            <a:ext cx="9036496" cy="4495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Человек есть тайна.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Если будешь разгадывать всю жизнь, не считай, что напрасно потерял время.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                                </a:t>
            </a:r>
            <a:r>
              <a:rPr lang="ru-RU" b="1" dirty="0" smtClean="0"/>
              <a:t>Ф.М. Достоевский.</a:t>
            </a: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93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584200"/>
            <a:ext cx="6335713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127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20700"/>
            <a:ext cx="8229600" cy="5605463"/>
          </a:xfrm>
        </p:spPr>
        <p:txBody>
          <a:bodyPr/>
          <a:lstStyle/>
          <a:p>
            <a:pPr eaLnBrk="1" hangingPunct="1"/>
            <a:r>
              <a:rPr lang="ru-RU" sz="4000" i="1" dirty="0" smtClean="0"/>
              <a:t>«... все разом в нем размягчилось, </a:t>
            </a:r>
          </a:p>
          <a:p>
            <a:pPr eaLnBrk="1" hangingPunct="1">
              <a:buFontTx/>
              <a:buNone/>
            </a:pPr>
            <a:r>
              <a:rPr lang="ru-RU" sz="4000" i="1" dirty="0" smtClean="0"/>
              <a:t>и хлынули слезы... он стал на колени среди площади, поклонился до земли и поцеловал эту грязную землю с наслаждением и </a:t>
            </a:r>
            <a:r>
              <a:rPr lang="ru-RU" sz="4000" i="1" dirty="0" err="1" smtClean="0"/>
              <a:t>счастием</a:t>
            </a:r>
            <a:r>
              <a:rPr lang="ru-RU" sz="4000" i="1" dirty="0" smtClean="0"/>
              <a:t>».</a:t>
            </a:r>
            <a:r>
              <a:rPr lang="ru-RU" sz="4000" dirty="0" smtClean="0"/>
              <a:t> </a:t>
            </a:r>
          </a:p>
        </p:txBody>
      </p:sp>
      <p:sp>
        <p:nvSpPr>
          <p:cNvPr id="163844" name="Text Box 9"/>
          <p:cNvSpPr txBox="1">
            <a:spLocks noChangeArrowheads="1"/>
          </p:cNvSpPr>
          <p:nvPr/>
        </p:nvSpPr>
        <p:spPr bwMode="auto">
          <a:xfrm>
            <a:off x="157630" y="4581128"/>
            <a:ext cx="89644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 b="1" i="1" dirty="0">
                <a:solidFill>
                  <a:srgbClr val="FF0000"/>
                </a:solidFill>
              </a:rPr>
              <a:t>Уничтожение зла писатель видел не в переустройстве общества, а в нравственном усовершенствовании личности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301877" y="3861048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956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0025"/>
            <a:ext cx="8229600" cy="95885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i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Эпилог романа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86868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</a:rPr>
              <a:t>это истинное раскаяние Раскольникова, отказ от своей теории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это воплощение Достоевским библейской темы смирения;</a:t>
            </a:r>
          </a:p>
          <a:p>
            <a:pPr eaLnBrk="1" hangingPunct="1"/>
            <a:r>
              <a:rPr lang="ru-RU" dirty="0" smtClean="0"/>
              <a:t>«Смирись, гордый человек!»;</a:t>
            </a:r>
          </a:p>
          <a:p>
            <a:pPr eaLnBrk="1" hangingPunct="1"/>
            <a:r>
              <a:rPr lang="ru-RU" b="1" i="1" dirty="0" smtClean="0">
                <a:solidFill>
                  <a:srgbClr val="0070C0"/>
                </a:solidFill>
              </a:rPr>
              <a:t>это воплощение главной идеи романа — только любовь к ближнему способна победить зло.</a:t>
            </a:r>
          </a:p>
        </p:txBody>
      </p:sp>
    </p:spTree>
    <p:extLst>
      <p:ext uri="{BB962C8B-B14F-4D97-AF65-F5344CB8AC3E}">
        <p14:creationId xmlns:p14="http://schemas.microsoft.com/office/powerpoint/2010/main" val="6877702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9863"/>
            <a:ext cx="8229600" cy="7381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Сон о трихинах</a:t>
            </a:r>
            <a:r>
              <a:rPr lang="ru-RU" sz="4000" smtClean="0"/>
              <a:t> </a:t>
            </a:r>
            <a:r>
              <a:rPr lang="ru-RU" sz="2400" smtClean="0"/>
              <a:t>(эпилог, ч.2)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20788"/>
            <a:ext cx="9144000" cy="49053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dirty="0" smtClean="0"/>
              <a:t>«Ему грезилось в болезни, будто весь мир осужден в жертву какой-то страшной, неслыханной и невиданной моровой язве. Все должны были погибнуть, кроме некоторых, весьма немногих, избранных. Появились какие-то новые трихины, существа микроскопические, вселявшиеся в тела людей. </a:t>
            </a:r>
            <a:r>
              <a:rPr lang="ru-RU" i="1" dirty="0" smtClean="0">
                <a:solidFill>
                  <a:srgbClr val="0070C0"/>
                </a:solidFill>
              </a:rPr>
              <a:t>Но эти существа были духи, одаренные умом и волей. Люди, принявшие их в себя, становились тотчас же бесноватыми и сумасшедшими</a:t>
            </a:r>
          </a:p>
        </p:txBody>
      </p:sp>
    </p:spTree>
    <p:extLst>
      <p:ext uri="{BB962C8B-B14F-4D97-AF65-F5344CB8AC3E}">
        <p14:creationId xmlns:p14="http://schemas.microsoft.com/office/powerpoint/2010/main" val="1157502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9863"/>
            <a:ext cx="8229600" cy="7381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Сон о трихинах</a:t>
            </a:r>
            <a:r>
              <a:rPr lang="ru-RU" sz="4000" smtClean="0"/>
              <a:t> </a:t>
            </a:r>
            <a:r>
              <a:rPr lang="ru-RU" sz="2400" smtClean="0"/>
              <a:t>(эпилог, ч.2)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20788"/>
            <a:ext cx="8229600" cy="490537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 </a:t>
            </a:r>
            <a:r>
              <a:rPr lang="ru-RU" sz="3600" dirty="0" smtClean="0"/>
              <a:t>Целые селения, целые города и народы заражались и сумасшествовали. Все были в тревоге и не понимали друг друга, всякий думал, что в нем в одном и заключается истина, и мучился, глядя на других, бил себя в грудь, плакал и ломал себе руки. Не знали, кого и как судить, не могли согласиться, что считать злом, что добром. Не знали, кого обвинять, кого оправдывать</a:t>
            </a:r>
            <a:r>
              <a:rPr lang="ru-RU" sz="3600" b="1" i="1" dirty="0" smtClean="0">
                <a:solidFill>
                  <a:srgbClr val="0070C0"/>
                </a:solidFill>
              </a:rPr>
              <a:t>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Люди убивали друг друга в какой-то бессмысленной злобе. </a:t>
            </a:r>
          </a:p>
        </p:txBody>
      </p:sp>
    </p:spTree>
    <p:extLst>
      <p:ext uri="{BB962C8B-B14F-4D97-AF65-F5344CB8AC3E}">
        <p14:creationId xmlns:p14="http://schemas.microsoft.com/office/powerpoint/2010/main" val="28248141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9863"/>
            <a:ext cx="8229600" cy="7381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Сон о трихинах</a:t>
            </a:r>
            <a:r>
              <a:rPr lang="ru-RU" sz="4000" smtClean="0"/>
              <a:t> </a:t>
            </a:r>
            <a:r>
              <a:rPr lang="ru-RU" sz="2400" smtClean="0"/>
              <a:t>(эпилог, ч.2)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20788"/>
            <a:ext cx="9144000" cy="5637212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dirty="0" smtClean="0"/>
              <a:t> Собирались друг на друга целыми армиями, но армии, уже в походе, вдруг начинали сами терзать себя, ряды расстраивались, воины бросались друг на друга, кололись и резались, кусали и ели друг друга. Начались пожары, начался голод. Все и все погибало. Язва росла и подвигалась дальше и дальше. </a:t>
            </a:r>
            <a:r>
              <a:rPr lang="ru-RU" b="1" i="1" dirty="0" smtClean="0">
                <a:solidFill>
                  <a:srgbClr val="0070C0"/>
                </a:solidFill>
              </a:rPr>
              <a:t>Спастись во всем мире могли только несколько человек, это были чистые и избранные, предназначенные начать новый род людей </a:t>
            </a:r>
            <a:r>
              <a:rPr lang="ru-RU" dirty="0" smtClean="0"/>
              <a:t>и новую жизнь, обновить и очистить землю, но никто и нигде не видал этих людей, никто не слыхал их слова и голоса». </a:t>
            </a:r>
          </a:p>
        </p:txBody>
      </p:sp>
    </p:spTree>
    <p:extLst>
      <p:ext uri="{BB962C8B-B14F-4D97-AF65-F5344CB8AC3E}">
        <p14:creationId xmlns:p14="http://schemas.microsoft.com/office/powerpoint/2010/main" val="28326189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0" smtClean="0"/>
              <a:t>Черновики к роману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68760"/>
            <a:ext cx="54006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«Соня и любовь сломали», – записано в черновиках к роману. 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«Неразрешимые вопросы восстают перед убийцей, неподозреваемые и неожиданные чувства мучают его сердце.. </a:t>
            </a:r>
          </a:p>
        </p:txBody>
      </p:sp>
      <p:pic>
        <p:nvPicPr>
          <p:cNvPr id="17412" name="Picture 4" descr="Раскольников. Художник Д. Шмаринов. 1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349500"/>
            <a:ext cx="3408362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495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0" smtClean="0"/>
              <a:t>Черновики к роману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68760"/>
            <a:ext cx="54006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Божия правда, земной закон берет свое, и он кончает тем, что принужден сам на себя донести. 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Преступник сам решается взять муки, чтобы искупить свое дело… </a:t>
            </a:r>
          </a:p>
          <a:p>
            <a:pPr eaLnBrk="1" hangingPunct="1"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Он сам нравственно требует наказания». </a:t>
            </a:r>
          </a:p>
        </p:txBody>
      </p:sp>
      <p:pic>
        <p:nvPicPr>
          <p:cNvPr id="17412" name="Picture 4" descr="Раскольников. Художник Д. Шмаринов. 1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349500"/>
            <a:ext cx="3408362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4235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0" smtClean="0"/>
              <a:t>Воскресение Лазаря. Иконы.</a:t>
            </a:r>
          </a:p>
        </p:txBody>
      </p:sp>
      <p:pic>
        <p:nvPicPr>
          <p:cNvPr id="16387" name="Picture 4" descr="ikone-Lasar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276475"/>
            <a:ext cx="3017837" cy="458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6" descr="ikone-Las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6513" y="2276475"/>
            <a:ext cx="3267075" cy="458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1643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3988"/>
            <a:ext cx="8229600" cy="581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Эпилог романа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3999" cy="5370513"/>
          </a:xfrm>
        </p:spPr>
        <p:txBody>
          <a:bodyPr>
            <a:normAutofit/>
          </a:bodyPr>
          <a:lstStyle/>
          <a:p>
            <a:pPr marL="1588" indent="-1588" eaLnBrk="1" hangingPunct="1">
              <a:lnSpc>
                <a:spcPct val="80000"/>
              </a:lnSpc>
            </a:pPr>
            <a:r>
              <a:rPr lang="ru-RU" sz="2000" dirty="0" smtClean="0"/>
              <a:t> </a:t>
            </a:r>
            <a:r>
              <a:rPr lang="ru-RU" dirty="0" smtClean="0"/>
              <a:t>Какие мысли не дают покоя главному герою? </a:t>
            </a:r>
          </a:p>
          <a:p>
            <a:pPr marL="1588" indent="-1588" eaLnBrk="1" hangingPunct="1">
              <a:lnSpc>
                <a:spcPct val="80000"/>
              </a:lnSpc>
              <a:buFontTx/>
              <a:buNone/>
            </a:pPr>
            <a:endParaRPr lang="ru-RU" dirty="0" smtClean="0"/>
          </a:p>
          <a:p>
            <a:pPr marL="1588" indent="-1588" eaLnBrk="1" hangingPunct="1">
              <a:lnSpc>
                <a:spcPct val="80000"/>
              </a:lnSpc>
            </a:pPr>
            <a:r>
              <a:rPr lang="ru-RU" dirty="0" smtClean="0"/>
              <a:t> За что каторжане не любили Раскольникова? </a:t>
            </a:r>
          </a:p>
          <a:p>
            <a:pPr marL="1588" indent="-1588" eaLnBrk="1" hangingPunct="1">
              <a:lnSpc>
                <a:spcPct val="80000"/>
              </a:lnSpc>
              <a:buFontTx/>
              <a:buNone/>
            </a:pPr>
            <a:endParaRPr lang="ru-RU" dirty="0" smtClean="0"/>
          </a:p>
          <a:p>
            <a:pPr marL="1588" indent="-1588" eaLnBrk="1" hangingPunct="1">
              <a:lnSpc>
                <a:spcPct val="80000"/>
              </a:lnSpc>
            </a:pPr>
            <a:r>
              <a:rPr lang="ru-RU" dirty="0" smtClean="0"/>
              <a:t> «Последний суд над «сильным человеком» автор вручает русскому народу... </a:t>
            </a:r>
            <a:r>
              <a:rPr lang="ru-RU" b="1" i="1" dirty="0" smtClean="0">
                <a:solidFill>
                  <a:srgbClr val="0070C0"/>
                </a:solidFill>
              </a:rPr>
              <a:t>Народный суд выражает религиозную идею романа</a:t>
            </a:r>
            <a:r>
              <a:rPr lang="ru-RU" dirty="0" smtClean="0"/>
              <a:t>. </a:t>
            </a:r>
          </a:p>
          <a:p>
            <a:pPr marL="1588" indent="-1588" eaLnBrk="1" hangingPunct="1">
              <a:lnSpc>
                <a:spcPct val="80000"/>
              </a:lnSpc>
            </a:pPr>
            <a:r>
              <a:rPr lang="ru-RU" dirty="0" smtClean="0"/>
              <a:t>У Раскольникова «помутилось сердце», он перестал верить в Бога. Для Достоевского безбожие неизбежно оборачивается </a:t>
            </a:r>
            <a:r>
              <a:rPr lang="ru-RU" dirty="0" err="1" smtClean="0"/>
              <a:t>человекобожием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3235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AutoShape 2"/>
          <p:cNvSpPr>
            <a:spLocks noChangeArrowheads="1"/>
          </p:cNvSpPr>
          <p:nvPr/>
        </p:nvSpPr>
        <p:spPr bwMode="auto">
          <a:xfrm>
            <a:off x="1714500" y="958850"/>
            <a:ext cx="5713413" cy="49418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2339" name="Line 3"/>
          <p:cNvSpPr>
            <a:spLocks noChangeShapeType="1"/>
          </p:cNvSpPr>
          <p:nvPr/>
        </p:nvSpPr>
        <p:spPr bwMode="auto">
          <a:xfrm>
            <a:off x="4562475" y="981075"/>
            <a:ext cx="0" cy="209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340" name="Line 4"/>
          <p:cNvSpPr>
            <a:spLocks noChangeShapeType="1"/>
          </p:cNvSpPr>
          <p:nvPr/>
        </p:nvSpPr>
        <p:spPr bwMode="auto">
          <a:xfrm flipV="1">
            <a:off x="1743075" y="4775200"/>
            <a:ext cx="1905000" cy="1111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341" name="Line 5"/>
          <p:cNvSpPr>
            <a:spLocks noChangeShapeType="1"/>
          </p:cNvSpPr>
          <p:nvPr/>
        </p:nvSpPr>
        <p:spPr bwMode="auto">
          <a:xfrm flipH="1" flipV="1">
            <a:off x="5734050" y="4743450"/>
            <a:ext cx="1666875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title"/>
          </p:nvPr>
        </p:nvSpPr>
        <p:spPr>
          <a:xfrm>
            <a:off x="3076575" y="3743325"/>
            <a:ext cx="2876550" cy="571500"/>
          </a:xfrm>
        </p:spPr>
        <p:txBody>
          <a:bodyPr>
            <a:normAutofit fontScale="90000"/>
          </a:bodyPr>
          <a:lstStyle/>
          <a:p>
            <a:r>
              <a:rPr lang="ru-RU" sz="2000" smtClean="0"/>
              <a:t>Евангельская триада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3409950" y="428625"/>
            <a:ext cx="233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i="1"/>
              <a:t>Раскольников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533400" y="5638800"/>
            <a:ext cx="132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i="1"/>
              <a:t>Соня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7353300" y="5562600"/>
            <a:ext cx="196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i="1"/>
              <a:t>Мармеладов</a:t>
            </a: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 rot="-1786282">
            <a:off x="2019300" y="4878388"/>
            <a:ext cx="1347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блудница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 rot="2041823">
            <a:off x="5953125" y="4776788"/>
            <a:ext cx="982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мытарь</a:t>
            </a: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 rot="-5400000">
            <a:off x="3664744" y="2058194"/>
            <a:ext cx="1312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разбойник</a:t>
            </a:r>
          </a:p>
        </p:txBody>
      </p:sp>
    </p:spTree>
    <p:extLst>
      <p:ext uri="{BB962C8B-B14F-4D97-AF65-F5344CB8AC3E}">
        <p14:creationId xmlns:p14="http://schemas.microsoft.com/office/powerpoint/2010/main" val="4072543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3988"/>
            <a:ext cx="8229600" cy="581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Эпилог романа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3999" cy="5370513"/>
          </a:xfrm>
        </p:spPr>
        <p:txBody>
          <a:bodyPr>
            <a:normAutofit fontScale="92500" lnSpcReduction="10000"/>
          </a:bodyPr>
          <a:lstStyle/>
          <a:p>
            <a:pPr marL="1588" indent="-1588" eaLnBrk="1" hangingPunct="1">
              <a:lnSpc>
                <a:spcPct val="80000"/>
              </a:lnSpc>
            </a:pPr>
            <a:r>
              <a:rPr lang="ru-RU" sz="2000" dirty="0" smtClean="0"/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Если нет Бога, я сам бог... свобода от Бога раскрылась как чистый демонизм; отречение от Христа — как рабство Року. </a:t>
            </a:r>
          </a:p>
          <a:p>
            <a:pPr marL="1588" indent="-1588" eaLnBrk="1" hangingPunct="1">
              <a:lnSpc>
                <a:spcPct val="80000"/>
              </a:lnSpc>
            </a:pPr>
            <a:r>
              <a:rPr lang="ru-RU" dirty="0" smtClean="0"/>
              <a:t>Проследив пути безбожной свободы, автор подводит нас к религиозной основе своего мировоззрения: </a:t>
            </a:r>
          </a:p>
          <a:p>
            <a:pPr marL="1588" indent="-1588" eaLnBrk="1" hangingPunct="1">
              <a:lnSpc>
                <a:spcPct val="80000"/>
              </a:lnSpc>
            </a:pPr>
            <a:r>
              <a:rPr lang="ru-RU" b="1" i="1" dirty="0" smtClean="0">
                <a:solidFill>
                  <a:srgbClr val="0070C0"/>
                </a:solidFill>
              </a:rPr>
              <a:t>нет другой свободы, кроме свободы во Христе; не верующий во Христа подвластен Року</a:t>
            </a:r>
            <a:r>
              <a:rPr lang="ru-RU" i="1" dirty="0" smtClean="0"/>
              <a:t>» </a:t>
            </a:r>
          </a:p>
          <a:p>
            <a:pPr marL="1588" indent="-1588" eaLnBrk="1" hangingPunct="1">
              <a:lnSpc>
                <a:spcPct val="80000"/>
              </a:lnSpc>
            </a:pPr>
            <a:r>
              <a:rPr lang="ru-RU" dirty="0" smtClean="0"/>
              <a:t>Согласны ли вы с такой трактовкой проблемы?</a:t>
            </a:r>
          </a:p>
          <a:p>
            <a:pPr marL="1588" indent="-1588" eaLnBrk="1" hangingPunct="1">
              <a:lnSpc>
                <a:spcPct val="80000"/>
              </a:lnSpc>
            </a:pPr>
            <a:r>
              <a:rPr lang="ru-RU" dirty="0" smtClean="0"/>
              <a:t> Зачем в повествование введен еще один сон Раскольникова? Дайте толкование этого сна. </a:t>
            </a:r>
          </a:p>
          <a:p>
            <a:pPr marL="1588" indent="-1588" eaLnBrk="1" hangingPunct="1">
              <a:lnSpc>
                <a:spcPct val="80000"/>
              </a:lnSpc>
              <a:buFontTx/>
              <a:buNone/>
            </a:pPr>
            <a:endParaRPr lang="ru-RU" dirty="0" smtClean="0"/>
          </a:p>
          <a:p>
            <a:pPr marL="1588" indent="-1588" eaLnBrk="1" hangingPunct="1">
              <a:lnSpc>
                <a:spcPct val="80000"/>
              </a:lnSpc>
            </a:pPr>
            <a:r>
              <a:rPr lang="ru-RU" dirty="0" smtClean="0"/>
              <a:t> Какой сценой и почему заканчивает Достоевский роман?</a:t>
            </a:r>
          </a:p>
        </p:txBody>
      </p:sp>
    </p:spTree>
    <p:extLst>
      <p:ext uri="{BB962C8B-B14F-4D97-AF65-F5344CB8AC3E}">
        <p14:creationId xmlns:p14="http://schemas.microsoft.com/office/powerpoint/2010/main" val="35670178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71450"/>
            <a:ext cx="8229600" cy="542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Эпилог романа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234950" y="935038"/>
            <a:ext cx="8674100" cy="4116387"/>
          </a:xfrm>
        </p:spPr>
        <p:txBody>
          <a:bodyPr>
            <a:normAutofit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3600" b="1" i="1" dirty="0" smtClean="0"/>
              <a:t>«Вдруг подле него очутилась Соня. Она приветливо и радостно улыбнулась ему, но, по обыкновению, робко протянула ему свою руку. Как это случилось, он и сам не знал, но вдруг что-то как бы подхватило его и как бы бросило к ее ногам. Он плакал и обнимал ее колени. Она вскочила с места и, задрожав, смотрела на него. </a:t>
            </a:r>
          </a:p>
        </p:txBody>
      </p:sp>
      <p:sp>
        <p:nvSpPr>
          <p:cNvPr id="167941" name="Text Box 6"/>
          <p:cNvSpPr txBox="1">
            <a:spLocks noChangeArrowheads="1"/>
          </p:cNvSpPr>
          <p:nvPr/>
        </p:nvSpPr>
        <p:spPr bwMode="auto">
          <a:xfrm>
            <a:off x="173447" y="5373216"/>
            <a:ext cx="8863049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0070C0"/>
                </a:solidFill>
              </a:rPr>
              <a:t>… </a:t>
            </a:r>
            <a:r>
              <a:rPr lang="ru-RU" sz="2800" b="1" i="1" dirty="0">
                <a:solidFill>
                  <a:srgbClr val="0070C0"/>
                </a:solidFill>
              </a:rPr>
              <a:t>начинается новая история, история постепенного обновления человека, история постепенного перерождения его…</a:t>
            </a:r>
            <a:endParaRPr lang="ru-RU" sz="28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2330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71450"/>
            <a:ext cx="8229600" cy="542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Эпилог романа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234950" y="935038"/>
            <a:ext cx="8674100" cy="4116387"/>
          </a:xfrm>
        </p:spPr>
        <p:txBody>
          <a:bodyPr>
            <a:normAutofit lnSpcReduction="10000"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dirty="0" smtClean="0"/>
              <a:t> Но тотчас же, в тот же миг она все поняла. В глазах ее засветилось бесконечное счастье; она поняла, и для нее уже не было сомнения, что он любит, бесконечно любит ее и что настала же, наконец, эта минута... Они хотели было говорить, но не могли. Слезы стояли в их глазах. Они оба были бледны и худы; но в этих больных и бледных лицах уже </a:t>
            </a:r>
            <a:r>
              <a:rPr lang="ru-RU" b="1" i="1" dirty="0" smtClean="0"/>
              <a:t>сияла заря обновленного будущего, полного воскресения в новую жизнь. </a:t>
            </a:r>
            <a:endParaRPr lang="ru-RU" dirty="0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5310999"/>
            <a:ext cx="8863049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0070C0"/>
                </a:solidFill>
              </a:rPr>
              <a:t>… </a:t>
            </a:r>
            <a:r>
              <a:rPr lang="ru-RU" sz="2800" b="1" i="1" dirty="0">
                <a:solidFill>
                  <a:srgbClr val="0070C0"/>
                </a:solidFill>
              </a:rPr>
              <a:t>начинается новая история, история постепенного обновления человека, история постепенного перерождения его…</a:t>
            </a:r>
            <a:endParaRPr lang="ru-RU" sz="28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7348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71450"/>
            <a:ext cx="8229600" cy="542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Эпилог романа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234950" y="935038"/>
            <a:ext cx="8674100" cy="4116387"/>
          </a:xfrm>
        </p:spPr>
        <p:txBody>
          <a:bodyPr>
            <a:normAutofit fontScale="92500"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«</a:t>
            </a:r>
            <a:r>
              <a:rPr lang="ru-RU" sz="3600" b="1" i="1" dirty="0" smtClean="0"/>
              <a:t>Их воскресила любовь</a:t>
            </a:r>
            <a:r>
              <a:rPr lang="ru-RU" sz="3600" dirty="0" smtClean="0"/>
              <a:t>, сердце одного заключало бесконечные источники жизни для сердца другого. </a:t>
            </a:r>
            <a:r>
              <a:rPr lang="ru-RU" sz="3600" dirty="0" smtClean="0">
                <a:solidFill>
                  <a:srgbClr val="FF0000"/>
                </a:solidFill>
              </a:rPr>
              <a:t>Они положили ждать и терпеть. </a:t>
            </a:r>
            <a:r>
              <a:rPr lang="ru-RU" sz="3600" dirty="0" smtClean="0"/>
              <a:t>Им оставалось еще семь лет; а до тех пор столько нестерпимой муки и столько бесконечного </a:t>
            </a:r>
            <a:r>
              <a:rPr lang="ru-RU" sz="3600" dirty="0" err="1" smtClean="0"/>
              <a:t>счастия</a:t>
            </a:r>
            <a:r>
              <a:rPr lang="ru-RU" sz="3600" dirty="0" smtClean="0"/>
              <a:t>! </a:t>
            </a:r>
            <a:r>
              <a:rPr lang="ru-RU" sz="3600" b="1" i="1" dirty="0" smtClean="0">
                <a:solidFill>
                  <a:srgbClr val="0070C0"/>
                </a:solidFill>
              </a:rPr>
              <a:t>Но он воскрес, и он знал это, чувствовал вполне всем обновившимся существом своим, а она - она ведь и жила только одною его жизнью!»</a:t>
            </a:r>
          </a:p>
        </p:txBody>
      </p:sp>
      <p:sp>
        <p:nvSpPr>
          <p:cNvPr id="167941" name="Text Box 6"/>
          <p:cNvSpPr txBox="1">
            <a:spLocks noChangeArrowheads="1"/>
          </p:cNvSpPr>
          <p:nvPr/>
        </p:nvSpPr>
        <p:spPr bwMode="auto">
          <a:xfrm>
            <a:off x="144094" y="4941168"/>
            <a:ext cx="8964487" cy="1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dirty="0"/>
              <a:t>… </a:t>
            </a:r>
            <a:r>
              <a:rPr lang="ru-RU" sz="3200" b="1" i="1" dirty="0">
                <a:solidFill>
                  <a:srgbClr val="FF0000"/>
                </a:solidFill>
              </a:rPr>
              <a:t>начинается новая история, история постепенного обновления человека, история постепенного перерождения его…</a:t>
            </a:r>
            <a:endParaRPr lang="ru-RU" sz="3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9682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1042988" y="908050"/>
            <a:ext cx="8101012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0" smtClean="0"/>
              <a:t>Соня Мармеладова</a:t>
            </a:r>
            <a:br>
              <a:rPr lang="ru-RU" sz="4000" b="0" smtClean="0"/>
            </a:br>
            <a:r>
              <a:rPr lang="ru-RU" sz="4000" b="0" smtClean="0"/>
              <a:t>и Раскольников  в иллюстрациях к роману</a:t>
            </a:r>
          </a:p>
        </p:txBody>
      </p:sp>
      <p:pic>
        <p:nvPicPr>
          <p:cNvPr id="20483" name="Picture 4" descr="Соня Мармеладова. Художник Д. Шмаринов. 194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362200"/>
            <a:ext cx="3106737" cy="4306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6" descr="Раскольников. Художник И. Глазун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362200"/>
            <a:ext cx="3044825" cy="4306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5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8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sz="4000" b="0" smtClean="0"/>
              <a:t>Раскольников у Сони</a:t>
            </a:r>
            <a:r>
              <a:rPr lang="ru-RU" smtClean="0"/>
              <a:t> </a:t>
            </a:r>
          </a:p>
        </p:txBody>
      </p:sp>
      <p:pic>
        <p:nvPicPr>
          <p:cNvPr id="19459" name="Picture 4" descr="«Преступление и наказание». Часть 4, глава 4. Раскольников у Сони. Художник Д. Шмарино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276475"/>
            <a:ext cx="4321175" cy="285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7" descr="«Преступление и наказание». Часть 4, глава 4. Раскольников у Сони. Художник М. Добужинский        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768725"/>
            <a:ext cx="3995737" cy="308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22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4000" b="0" smtClean="0"/>
              <a:t>Соня Мармеладова</a:t>
            </a:r>
            <a:br>
              <a:rPr lang="ru-RU" sz="4000" b="0" smtClean="0"/>
            </a:br>
            <a:r>
              <a:rPr lang="ru-RU" sz="4000" b="0" smtClean="0"/>
              <a:t> в иллюстрациях к роману</a:t>
            </a:r>
          </a:p>
        </p:txBody>
      </p:sp>
      <p:pic>
        <p:nvPicPr>
          <p:cNvPr id="18435" name="Picture 4" descr="«Преступление и наказание». Часть 2, глава 7. Соня в комнате умирающего Мармеладова. Художник Д. Шмарино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138" y="2362200"/>
            <a:ext cx="273685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7" descr="«Преступление и наказание». Часть 2, глава 7. Соня в комнате умирающего Мармеладова. Художник И. Грабарь. 18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4950" y="2362200"/>
            <a:ext cx="266065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450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i-main-pic" descr="Картинка 25 из 1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1268760"/>
            <a:ext cx="4264025" cy="4549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91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0" smtClean="0"/>
              <a:t>София – Софья - Соня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4454525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smtClean="0"/>
              <a:t>Кто же Соня Мармеладова: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/>
              <a:t>святая или грешница?</a:t>
            </a:r>
          </a:p>
        </p:txBody>
      </p:sp>
      <p:pic>
        <p:nvPicPr>
          <p:cNvPr id="7172" name="Picture 4" descr="«Преступление и наказание». Часть 4, глава 4. Соня читает Раскольникову Евангелие. Художник И. Глазун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322513"/>
            <a:ext cx="3087688" cy="4275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1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539750" y="762000"/>
            <a:ext cx="8604250" cy="7953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0" smtClean="0"/>
              <a:t>Православные символы в романе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28" y="1628800"/>
            <a:ext cx="9036496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solidFill>
                  <a:srgbClr val="FF0000"/>
                </a:solidFill>
              </a:rPr>
              <a:t>Крест</a:t>
            </a:r>
            <a:r>
              <a:rPr lang="ru-RU" sz="2400" dirty="0" smtClean="0"/>
              <a:t> (церк.) - символ вечной жизни, знак искупительного страдания; 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solidFill>
                  <a:srgbClr val="FF0000"/>
                </a:solidFill>
              </a:rPr>
              <a:t>Грех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(церк.) - поступок, противный закону Божьему; 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solidFill>
                  <a:srgbClr val="FF0000"/>
                </a:solidFill>
              </a:rPr>
              <a:t>Святой</a:t>
            </a:r>
            <a:r>
              <a:rPr lang="ru-RU" sz="2400" dirty="0" smtClean="0"/>
              <a:t> (церк.) - человек, сумевший побороть грех в собственной душе; непорочный и угодный Богу, первообраз человека;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solidFill>
                  <a:srgbClr val="FF0000"/>
                </a:solidFill>
              </a:rPr>
              <a:t>Любовь</a:t>
            </a:r>
            <a:r>
              <a:rPr lang="ru-RU" sz="2400" dirty="0" smtClean="0"/>
              <a:t> (церк.) – закон, связывающий человека и Бога (Евангелие от Иоанна: «Бог есть любовь»).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000" dirty="0" smtClean="0"/>
              <a:t>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000" dirty="0" smtClean="0"/>
              <a:t>                                                                                                      </a:t>
            </a:r>
            <a:r>
              <a:rPr lang="ru-RU" sz="2400" dirty="0" smtClean="0"/>
              <a:t>Из толкового словаря В. Даля.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30051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Встречи Раскольникова и Сони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222375" y="1577975"/>
            <a:ext cx="7007225" cy="454818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6000" i="1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</a:t>
            </a:r>
          </a:p>
          <a:p>
            <a:pPr eaLnBrk="1" hangingPunct="1">
              <a:buFontTx/>
              <a:buNone/>
              <a:defRPr/>
            </a:pPr>
            <a:r>
              <a:rPr lang="ru-RU" i="1" smtClean="0"/>
              <a:t>Часть четвертая, глава </a:t>
            </a:r>
            <a:r>
              <a:rPr lang="en-US" i="1" smtClean="0"/>
              <a:t>IV</a:t>
            </a:r>
            <a:r>
              <a:rPr lang="ru-RU" i="1" smtClean="0"/>
              <a:t>; </a:t>
            </a:r>
          </a:p>
          <a:p>
            <a:pPr eaLnBrk="1" hangingPunct="1">
              <a:buFontTx/>
              <a:buNone/>
              <a:defRPr/>
            </a:pPr>
            <a:endParaRPr lang="ru-RU" i="1" smtClean="0"/>
          </a:p>
          <a:p>
            <a:pPr eaLnBrk="1" hangingPunct="1">
              <a:buFontTx/>
              <a:buNone/>
              <a:defRPr/>
            </a:pPr>
            <a:r>
              <a:rPr lang="ru-RU" i="1" smtClean="0"/>
              <a:t>Часть пятая, глава </a:t>
            </a:r>
            <a:r>
              <a:rPr lang="en-US" i="1" smtClean="0"/>
              <a:t>IV</a:t>
            </a:r>
            <a:r>
              <a:rPr lang="ru-RU" i="1" smtClean="0"/>
              <a:t>; </a:t>
            </a:r>
          </a:p>
          <a:p>
            <a:pPr eaLnBrk="1" hangingPunct="1">
              <a:buFontTx/>
              <a:buNone/>
              <a:defRPr/>
            </a:pPr>
            <a:endParaRPr lang="ru-RU" i="1" smtClean="0"/>
          </a:p>
          <a:p>
            <a:pPr eaLnBrk="1" hangingPunct="1">
              <a:buFontTx/>
              <a:buNone/>
              <a:defRPr/>
            </a:pPr>
            <a:r>
              <a:rPr lang="ru-RU" i="1" smtClean="0"/>
              <a:t>Часть шестая, глава </a:t>
            </a:r>
            <a:r>
              <a:rPr lang="en-US" i="1" smtClean="0"/>
              <a:t>VIII</a:t>
            </a:r>
            <a:r>
              <a:rPr lang="ru-RU" i="1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7869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10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Раскольников и Соня читают Евангелие</a:t>
            </a:r>
            <a:r>
              <a:rPr lang="ru-RU" sz="4000" smtClean="0"/>
              <a:t>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22375"/>
            <a:ext cx="8229600" cy="4903788"/>
          </a:xfrm>
        </p:spPr>
        <p:txBody>
          <a:bodyPr>
            <a:noAutofit/>
          </a:bodyPr>
          <a:lstStyle/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/>
              <a:t>1)    О чем просит Раскольников прочесть Соню? Почему именно </a:t>
            </a:r>
            <a:r>
              <a:rPr lang="ru-RU" sz="3600" dirty="0" smtClean="0">
                <a:hlinkClick r:id="" action="ppaction://noaction"/>
              </a:rPr>
              <a:t>это место из Евангелия</a:t>
            </a:r>
            <a:r>
              <a:rPr lang="ru-RU" sz="3600" dirty="0" smtClean="0"/>
              <a:t>? Какой особый смысл оно имеет?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/>
              <a:t>2)    Почему Соня не хочет ему читать? («Соня все колебалась. Сердце ее стучало. Не смела как-то она ему читать...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/>
              <a:t>— Зачем вам? Ведь вы не веруете?»)</a:t>
            </a:r>
          </a:p>
        </p:txBody>
      </p:sp>
    </p:spTree>
    <p:extLst>
      <p:ext uri="{BB962C8B-B14F-4D97-AF65-F5344CB8AC3E}">
        <p14:creationId xmlns:p14="http://schemas.microsoft.com/office/powerpoint/2010/main" val="2787977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</TotalTime>
  <Words>2382</Words>
  <Application>Microsoft Office PowerPoint</Application>
  <PresentationFormat>Экран (4:3)</PresentationFormat>
  <Paragraphs>186</Paragraphs>
  <Slides>57</Slides>
  <Notes>0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Трек</vt:lpstr>
      <vt:lpstr>Ф.М. Достоевский</vt:lpstr>
      <vt:lpstr>«Вечная Сонечка,  пока мир стоит!»</vt:lpstr>
      <vt:lpstr>  Предмет мысли Ф.М.Достоевского</vt:lpstr>
      <vt:lpstr>Эпиграф к уроку</vt:lpstr>
      <vt:lpstr>Евангельская триада</vt:lpstr>
      <vt:lpstr>София – Софья - Соня</vt:lpstr>
      <vt:lpstr>Православные символы в романе</vt:lpstr>
      <vt:lpstr>Встречи Раскольникова и Сони</vt:lpstr>
      <vt:lpstr>Раскольников и Соня читают Евангелие </vt:lpstr>
      <vt:lpstr>Раскольников и Соня читают Евангелие </vt:lpstr>
      <vt:lpstr>Раскольников и Соня читают Евангелие </vt:lpstr>
      <vt:lpstr>Воскрешение Лазаря (Иоанна 11:1-46)</vt:lpstr>
      <vt:lpstr>Воскрешение Лазаря (Иоанна 11:1-46)</vt:lpstr>
      <vt:lpstr>Воскрешение Лазаря (Иоанна 11:1-46)</vt:lpstr>
      <vt:lpstr>Презентация PowerPoint</vt:lpstr>
      <vt:lpstr>Презентация PowerPoint</vt:lpstr>
      <vt:lpstr>Презентация PowerPoint</vt:lpstr>
      <vt:lpstr>Цвет в иконе</vt:lpstr>
      <vt:lpstr>Цвет в иконе</vt:lpstr>
      <vt:lpstr>Цвет в иконе</vt:lpstr>
      <vt:lpstr>Цвет в иконе</vt:lpstr>
      <vt:lpstr>Цвет в иконе</vt:lpstr>
      <vt:lpstr>Цвет в иконе</vt:lpstr>
      <vt:lpstr>Презентация PowerPoint</vt:lpstr>
      <vt:lpstr>джотто</vt:lpstr>
      <vt:lpstr>Воскрешение Лазаря. Себастьяно Дель Пьомбо,  (около 1485-1547),  итальянский живописец. Представитель искусства Возрождения. </vt:lpstr>
      <vt:lpstr>Презентация PowerPoint</vt:lpstr>
      <vt:lpstr>Презентация PowerPoint</vt:lpstr>
      <vt:lpstr>Презентация PowerPoint</vt:lpstr>
      <vt:lpstr>Воскрешение Лазаря.  Бонна Леон Жозеф Флорантен (1833–1922), французский живописец и коллекционер</vt:lpstr>
      <vt:lpstr>Презентация PowerPoint</vt:lpstr>
      <vt:lpstr>Воскрешение Лазаря.  Икона. Конец XV - начало XVI в.в. Новгородская школа.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Эпилог романа</vt:lpstr>
      <vt:lpstr>Сон о трихинах (эпилог, ч.2)</vt:lpstr>
      <vt:lpstr>Сон о трихинах (эпилог, ч.2)</vt:lpstr>
      <vt:lpstr>Сон о трихинах (эпилог, ч.2)</vt:lpstr>
      <vt:lpstr>Черновики к роману</vt:lpstr>
      <vt:lpstr>Черновики к роману</vt:lpstr>
      <vt:lpstr>Воскресение Лазаря. Иконы.</vt:lpstr>
      <vt:lpstr>Эпилог романа</vt:lpstr>
      <vt:lpstr>Эпилог романа</vt:lpstr>
      <vt:lpstr>Эпилог романа</vt:lpstr>
      <vt:lpstr>Эпилог романа</vt:lpstr>
      <vt:lpstr>Эпилог романа</vt:lpstr>
      <vt:lpstr>Соня Мармеладова и Раскольников  в иллюстрациях к роману</vt:lpstr>
      <vt:lpstr>Раскольников у Сони </vt:lpstr>
      <vt:lpstr>Соня Мармеладова  в иллюстрациях к роману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«Вечная Сонечка,  пока мир стоит!»</dc:title>
  <dc:creator>Иванова</dc:creator>
  <cp:lastModifiedBy>User</cp:lastModifiedBy>
  <cp:revision>6</cp:revision>
  <dcterms:created xsi:type="dcterms:W3CDTF">2011-02-28T21:51:26Z</dcterms:created>
  <dcterms:modified xsi:type="dcterms:W3CDTF">2015-01-02T00:50:47Z</dcterms:modified>
</cp:coreProperties>
</file>