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004D6C-D482-42B7-AB70-BBD1AF5C0587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CF85D7DE-26B7-44CA-B494-BD117B0B59E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Личностный</a:t>
          </a:r>
        </a:p>
      </dgm:t>
    </dgm:pt>
    <dgm:pt modelId="{0D1EC9EF-2397-4407-BB89-2403D871BCF2}" type="parTrans" cxnId="{95A016E9-5F67-4F1F-9182-774ACFADC8BF}">
      <dgm:prSet/>
      <dgm:spPr/>
      <dgm:t>
        <a:bodyPr/>
        <a:lstStyle/>
        <a:p>
          <a:endParaRPr lang="ru-RU"/>
        </a:p>
      </dgm:t>
    </dgm:pt>
    <dgm:pt modelId="{986C5CF9-543C-4436-82D0-59E07411C365}" type="sibTrans" cxnId="{95A016E9-5F67-4F1F-9182-774ACFADC8BF}">
      <dgm:prSet/>
      <dgm:spPr/>
      <dgm:t>
        <a:bodyPr/>
        <a:lstStyle/>
        <a:p>
          <a:endParaRPr lang="ru-RU"/>
        </a:p>
      </dgm:t>
    </dgm:pt>
    <dgm:pt modelId="{380094B3-08A8-46EC-A547-467F69A40FFD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Социальный</a:t>
          </a:r>
        </a:p>
      </dgm:t>
    </dgm:pt>
    <dgm:pt modelId="{13C768EB-6F0D-4325-BF51-6333EBA29533}" type="parTrans" cxnId="{B4C6FC7B-67C0-4A59-BD14-54756951D16E}">
      <dgm:prSet/>
      <dgm:spPr/>
      <dgm:t>
        <a:bodyPr/>
        <a:lstStyle/>
        <a:p>
          <a:endParaRPr lang="ru-RU"/>
        </a:p>
      </dgm:t>
    </dgm:pt>
    <dgm:pt modelId="{44CA9905-5004-48BC-BBAA-2CE9870B25AA}" type="sibTrans" cxnId="{B4C6FC7B-67C0-4A59-BD14-54756951D16E}">
      <dgm:prSet/>
      <dgm:spPr/>
      <dgm:t>
        <a:bodyPr/>
        <a:lstStyle/>
        <a:p>
          <a:endParaRPr lang="ru-RU"/>
        </a:p>
      </dgm:t>
    </dgm:pt>
    <dgm:pt modelId="{434EE464-DC37-42C2-9E98-824321227227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Общественный</a:t>
          </a:r>
        </a:p>
      </dgm:t>
    </dgm:pt>
    <dgm:pt modelId="{701AA4A0-682E-417B-81D1-04AEB5022AD1}" type="parTrans" cxnId="{0BE63E73-35B9-41A8-A30B-E38A3E192587}">
      <dgm:prSet/>
      <dgm:spPr/>
      <dgm:t>
        <a:bodyPr/>
        <a:lstStyle/>
        <a:p>
          <a:endParaRPr lang="ru-RU"/>
        </a:p>
      </dgm:t>
    </dgm:pt>
    <dgm:pt modelId="{38DCEDB1-388B-4236-88B6-34FE606DBE44}" type="sibTrans" cxnId="{0BE63E73-35B9-41A8-A30B-E38A3E192587}">
      <dgm:prSet/>
      <dgm:spPr/>
      <dgm:t>
        <a:bodyPr/>
        <a:lstStyle/>
        <a:p>
          <a:endParaRPr lang="ru-RU"/>
        </a:p>
      </dgm:t>
    </dgm:pt>
    <dgm:pt modelId="{D4DE2576-05F6-4714-8554-449DD8118EC4}" type="pres">
      <dgm:prSet presAssocID="{C1004D6C-D482-42B7-AB70-BBD1AF5C0587}" presName="composite" presStyleCnt="0">
        <dgm:presLayoutVars>
          <dgm:chMax val="5"/>
          <dgm:dir/>
          <dgm:resizeHandles val="exact"/>
        </dgm:presLayoutVars>
      </dgm:prSet>
      <dgm:spPr/>
    </dgm:pt>
    <dgm:pt modelId="{B8FF051F-83BD-4AF7-8FDB-6E188ECA760B}" type="pres">
      <dgm:prSet presAssocID="{CF85D7DE-26B7-44CA-B494-BD117B0B59E6}" presName="circle1" presStyleLbl="lnNode1" presStyleIdx="0" presStyleCnt="3"/>
      <dgm:spPr/>
    </dgm:pt>
    <dgm:pt modelId="{06B702F7-3820-41DB-BDF6-3213CB8318E6}" type="pres">
      <dgm:prSet presAssocID="{CF85D7DE-26B7-44CA-B494-BD117B0B59E6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B8D36-B258-4A65-9AAF-2B2840E0436A}" type="pres">
      <dgm:prSet presAssocID="{CF85D7DE-26B7-44CA-B494-BD117B0B59E6}" presName="line1" presStyleLbl="callout" presStyleIdx="0" presStyleCnt="6"/>
      <dgm:spPr/>
    </dgm:pt>
    <dgm:pt modelId="{1B10402B-7CD4-4654-AC31-3A761AB65F63}" type="pres">
      <dgm:prSet presAssocID="{CF85D7DE-26B7-44CA-B494-BD117B0B59E6}" presName="d1" presStyleLbl="callout" presStyleIdx="1" presStyleCnt="6"/>
      <dgm:spPr/>
    </dgm:pt>
    <dgm:pt modelId="{486C2013-904D-40A0-BBFC-B3A33B025D36}" type="pres">
      <dgm:prSet presAssocID="{380094B3-08A8-46EC-A547-467F69A40FFD}" presName="circle2" presStyleLbl="lnNode1" presStyleIdx="1" presStyleCnt="3"/>
      <dgm:spPr/>
    </dgm:pt>
    <dgm:pt modelId="{067A474F-4378-4951-9084-F90D5A4000AE}" type="pres">
      <dgm:prSet presAssocID="{380094B3-08A8-46EC-A547-467F69A40FFD}" presName="text2" presStyleLbl="revTx" presStyleIdx="1" presStyleCnt="3" custLinFactNeighborX="973" custLinFactNeighborY="-29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89E2CB-406B-4A53-B15E-6AAAD2640BB8}" type="pres">
      <dgm:prSet presAssocID="{380094B3-08A8-46EC-A547-467F69A40FFD}" presName="line2" presStyleLbl="callout" presStyleIdx="2" presStyleCnt="6"/>
      <dgm:spPr/>
    </dgm:pt>
    <dgm:pt modelId="{1AF7F765-2C3F-44EC-9B45-C7FCE1C6B2EF}" type="pres">
      <dgm:prSet presAssocID="{380094B3-08A8-46EC-A547-467F69A40FFD}" presName="d2" presStyleLbl="callout" presStyleIdx="3" presStyleCnt="6"/>
      <dgm:spPr/>
    </dgm:pt>
    <dgm:pt modelId="{DBB93419-EF35-4CFD-9735-7795BF5E4447}" type="pres">
      <dgm:prSet presAssocID="{434EE464-DC37-42C2-9E98-824321227227}" presName="circle3" presStyleLbl="lnNode1" presStyleIdx="2" presStyleCnt="3"/>
      <dgm:spPr/>
    </dgm:pt>
    <dgm:pt modelId="{08636706-B6E3-4E87-9235-23E06F82F0AE}" type="pres">
      <dgm:prSet presAssocID="{434EE464-DC37-42C2-9E98-824321227227}" presName="text3" presStyleLbl="revTx" presStyleIdx="2" presStyleCnt="3" custLinFactNeighborX="5250" custLinFactNeighborY="-59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F2E6D-DAFE-4F04-863D-E05DACC92A1B}" type="pres">
      <dgm:prSet presAssocID="{434EE464-DC37-42C2-9E98-824321227227}" presName="line3" presStyleLbl="callout" presStyleIdx="4" presStyleCnt="6"/>
      <dgm:spPr/>
    </dgm:pt>
    <dgm:pt modelId="{618FE256-5249-418B-B855-3C8E3E5147D7}" type="pres">
      <dgm:prSet presAssocID="{434EE464-DC37-42C2-9E98-824321227227}" presName="d3" presStyleLbl="callout" presStyleIdx="5" presStyleCnt="6"/>
      <dgm:spPr/>
    </dgm:pt>
  </dgm:ptLst>
  <dgm:cxnLst>
    <dgm:cxn modelId="{B4C6FC7B-67C0-4A59-BD14-54756951D16E}" srcId="{C1004D6C-D482-42B7-AB70-BBD1AF5C0587}" destId="{380094B3-08A8-46EC-A547-467F69A40FFD}" srcOrd="1" destOrd="0" parTransId="{13C768EB-6F0D-4325-BF51-6333EBA29533}" sibTransId="{44CA9905-5004-48BC-BBAA-2CE9870B25AA}"/>
    <dgm:cxn modelId="{6AC5AB3E-96BB-48AE-B7E3-61502D1B5135}" type="presOf" srcId="{434EE464-DC37-42C2-9E98-824321227227}" destId="{08636706-B6E3-4E87-9235-23E06F82F0AE}" srcOrd="0" destOrd="0" presId="urn:microsoft.com/office/officeart/2005/8/layout/target1"/>
    <dgm:cxn modelId="{0BE63E73-35B9-41A8-A30B-E38A3E192587}" srcId="{C1004D6C-D482-42B7-AB70-BBD1AF5C0587}" destId="{434EE464-DC37-42C2-9E98-824321227227}" srcOrd="2" destOrd="0" parTransId="{701AA4A0-682E-417B-81D1-04AEB5022AD1}" sibTransId="{38DCEDB1-388B-4236-88B6-34FE606DBE44}"/>
    <dgm:cxn modelId="{9AFA9248-1D62-4A41-B181-793528B63895}" type="presOf" srcId="{380094B3-08A8-46EC-A547-467F69A40FFD}" destId="{067A474F-4378-4951-9084-F90D5A4000AE}" srcOrd="0" destOrd="0" presId="urn:microsoft.com/office/officeart/2005/8/layout/target1"/>
    <dgm:cxn modelId="{AD620CDE-1249-41E0-A337-37C0D6C136B1}" type="presOf" srcId="{C1004D6C-D482-42B7-AB70-BBD1AF5C0587}" destId="{D4DE2576-05F6-4714-8554-449DD8118EC4}" srcOrd="0" destOrd="0" presId="urn:microsoft.com/office/officeart/2005/8/layout/target1"/>
    <dgm:cxn modelId="{95A016E9-5F67-4F1F-9182-774ACFADC8BF}" srcId="{C1004D6C-D482-42B7-AB70-BBD1AF5C0587}" destId="{CF85D7DE-26B7-44CA-B494-BD117B0B59E6}" srcOrd="0" destOrd="0" parTransId="{0D1EC9EF-2397-4407-BB89-2403D871BCF2}" sibTransId="{986C5CF9-543C-4436-82D0-59E07411C365}"/>
    <dgm:cxn modelId="{80A8DC59-A067-474A-9582-3B9CCB7D0FE0}" type="presOf" srcId="{CF85D7DE-26B7-44CA-B494-BD117B0B59E6}" destId="{06B702F7-3820-41DB-BDF6-3213CB8318E6}" srcOrd="0" destOrd="0" presId="urn:microsoft.com/office/officeart/2005/8/layout/target1"/>
    <dgm:cxn modelId="{B4429F77-5E68-4437-AB26-43B97386EC86}" type="presParOf" srcId="{D4DE2576-05F6-4714-8554-449DD8118EC4}" destId="{B8FF051F-83BD-4AF7-8FDB-6E188ECA760B}" srcOrd="0" destOrd="0" presId="urn:microsoft.com/office/officeart/2005/8/layout/target1"/>
    <dgm:cxn modelId="{14F4FA6A-1D1A-40B4-8049-AFBC1B2CF901}" type="presParOf" srcId="{D4DE2576-05F6-4714-8554-449DD8118EC4}" destId="{06B702F7-3820-41DB-BDF6-3213CB8318E6}" srcOrd="1" destOrd="0" presId="urn:microsoft.com/office/officeart/2005/8/layout/target1"/>
    <dgm:cxn modelId="{10C873B0-8050-4754-9708-484709958800}" type="presParOf" srcId="{D4DE2576-05F6-4714-8554-449DD8118EC4}" destId="{659B8D36-B258-4A65-9AAF-2B2840E0436A}" srcOrd="2" destOrd="0" presId="urn:microsoft.com/office/officeart/2005/8/layout/target1"/>
    <dgm:cxn modelId="{2B373433-E66D-4AD2-B88C-08DEF60BE8E2}" type="presParOf" srcId="{D4DE2576-05F6-4714-8554-449DD8118EC4}" destId="{1B10402B-7CD4-4654-AC31-3A761AB65F63}" srcOrd="3" destOrd="0" presId="urn:microsoft.com/office/officeart/2005/8/layout/target1"/>
    <dgm:cxn modelId="{20A0BF36-1781-498C-B81B-B47E7CB8A5D1}" type="presParOf" srcId="{D4DE2576-05F6-4714-8554-449DD8118EC4}" destId="{486C2013-904D-40A0-BBFC-B3A33B025D36}" srcOrd="4" destOrd="0" presId="urn:microsoft.com/office/officeart/2005/8/layout/target1"/>
    <dgm:cxn modelId="{7AE070ED-43E8-4549-BB3D-FFC1615ED166}" type="presParOf" srcId="{D4DE2576-05F6-4714-8554-449DD8118EC4}" destId="{067A474F-4378-4951-9084-F90D5A4000AE}" srcOrd="5" destOrd="0" presId="urn:microsoft.com/office/officeart/2005/8/layout/target1"/>
    <dgm:cxn modelId="{8DA28243-03D4-4B02-A4FA-8BD8032E6565}" type="presParOf" srcId="{D4DE2576-05F6-4714-8554-449DD8118EC4}" destId="{FF89E2CB-406B-4A53-B15E-6AAAD2640BB8}" srcOrd="6" destOrd="0" presId="urn:microsoft.com/office/officeart/2005/8/layout/target1"/>
    <dgm:cxn modelId="{9CFE07E1-84E9-422E-8CBC-C1CB5AA118C9}" type="presParOf" srcId="{D4DE2576-05F6-4714-8554-449DD8118EC4}" destId="{1AF7F765-2C3F-44EC-9B45-C7FCE1C6B2EF}" srcOrd="7" destOrd="0" presId="urn:microsoft.com/office/officeart/2005/8/layout/target1"/>
    <dgm:cxn modelId="{9665912E-EFB7-4A70-9B40-79D59B101C0D}" type="presParOf" srcId="{D4DE2576-05F6-4714-8554-449DD8118EC4}" destId="{DBB93419-EF35-4CFD-9735-7795BF5E4447}" srcOrd="8" destOrd="0" presId="urn:microsoft.com/office/officeart/2005/8/layout/target1"/>
    <dgm:cxn modelId="{E357B7C3-8135-42A4-894D-01DD76D56BA2}" type="presParOf" srcId="{D4DE2576-05F6-4714-8554-449DD8118EC4}" destId="{08636706-B6E3-4E87-9235-23E06F82F0AE}" srcOrd="9" destOrd="0" presId="urn:microsoft.com/office/officeart/2005/8/layout/target1"/>
    <dgm:cxn modelId="{1ECAA44F-113F-486A-B1AC-A27ADF174D08}" type="presParOf" srcId="{D4DE2576-05F6-4714-8554-449DD8118EC4}" destId="{F44F2E6D-DAFE-4F04-863D-E05DACC92A1B}" srcOrd="10" destOrd="0" presId="urn:microsoft.com/office/officeart/2005/8/layout/target1"/>
    <dgm:cxn modelId="{6B878860-DF1B-4F37-90ED-8A2F44962671}" type="presParOf" srcId="{D4DE2576-05F6-4714-8554-449DD8118EC4}" destId="{618FE256-5249-418B-B855-3C8E3E5147D7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B93419-EF35-4CFD-9735-7795BF5E4447}">
      <dsp:nvSpPr>
        <dsp:cNvPr id="0" name=""/>
        <dsp:cNvSpPr/>
      </dsp:nvSpPr>
      <dsp:spPr>
        <a:xfrm>
          <a:off x="313640" y="1703344"/>
          <a:ext cx="5110032" cy="5110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C2013-904D-40A0-BBFC-B3A33B025D36}">
      <dsp:nvSpPr>
        <dsp:cNvPr id="0" name=""/>
        <dsp:cNvSpPr/>
      </dsp:nvSpPr>
      <dsp:spPr>
        <a:xfrm>
          <a:off x="1335646" y="2725350"/>
          <a:ext cx="3066019" cy="3066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F051F-83BD-4AF7-8FDB-6E188ECA760B}">
      <dsp:nvSpPr>
        <dsp:cNvPr id="0" name=""/>
        <dsp:cNvSpPr/>
      </dsp:nvSpPr>
      <dsp:spPr>
        <a:xfrm>
          <a:off x="2357652" y="3747356"/>
          <a:ext cx="1022006" cy="1022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702F7-3820-41DB-BDF6-3213CB8318E6}">
      <dsp:nvSpPr>
        <dsp:cNvPr id="0" name=""/>
        <dsp:cNvSpPr/>
      </dsp:nvSpPr>
      <dsp:spPr>
        <a:xfrm>
          <a:off x="6275343" y="0"/>
          <a:ext cx="2555016" cy="149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26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Личностный</a:t>
          </a:r>
        </a:p>
      </dsp:txBody>
      <dsp:txXfrm>
        <a:off x="6275343" y="0"/>
        <a:ext cx="2555016" cy="1490426"/>
      </dsp:txXfrm>
    </dsp:sp>
    <dsp:sp modelId="{659B8D36-B258-4A65-9AAF-2B2840E0436A}">
      <dsp:nvSpPr>
        <dsp:cNvPr id="0" name=""/>
        <dsp:cNvSpPr/>
      </dsp:nvSpPr>
      <dsp:spPr>
        <a:xfrm>
          <a:off x="5636590" y="745212"/>
          <a:ext cx="6387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0402B-7CD4-4654-AC31-3A761AB65F63}">
      <dsp:nvSpPr>
        <dsp:cNvPr id="0" name=""/>
        <dsp:cNvSpPr/>
      </dsp:nvSpPr>
      <dsp:spPr>
        <a:xfrm rot="5400000">
          <a:off x="2495197" y="1119522"/>
          <a:ext cx="3512295" cy="276537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7A474F-4378-4951-9084-F90D5A4000AE}">
      <dsp:nvSpPr>
        <dsp:cNvPr id="0" name=""/>
        <dsp:cNvSpPr/>
      </dsp:nvSpPr>
      <dsp:spPr>
        <a:xfrm>
          <a:off x="6300204" y="1056428"/>
          <a:ext cx="2555016" cy="149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26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Социальный</a:t>
          </a:r>
        </a:p>
      </dsp:txBody>
      <dsp:txXfrm>
        <a:off x="6300204" y="1056428"/>
        <a:ext cx="2555016" cy="1490426"/>
      </dsp:txXfrm>
    </dsp:sp>
    <dsp:sp modelId="{FF89E2CB-406B-4A53-B15E-6AAAD2640BB8}">
      <dsp:nvSpPr>
        <dsp:cNvPr id="0" name=""/>
        <dsp:cNvSpPr/>
      </dsp:nvSpPr>
      <dsp:spPr>
        <a:xfrm>
          <a:off x="5636590" y="2235638"/>
          <a:ext cx="6387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7F765-2C3F-44EC-9B45-C7FCE1C6B2EF}">
      <dsp:nvSpPr>
        <dsp:cNvPr id="0" name=""/>
        <dsp:cNvSpPr/>
      </dsp:nvSpPr>
      <dsp:spPr>
        <a:xfrm rot="5400000">
          <a:off x="3249097" y="2586698"/>
          <a:ext cx="2736933" cy="203294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36706-B6E3-4E87-9235-23E06F82F0AE}">
      <dsp:nvSpPr>
        <dsp:cNvPr id="0" name=""/>
        <dsp:cNvSpPr/>
      </dsp:nvSpPr>
      <dsp:spPr>
        <a:xfrm>
          <a:off x="6409482" y="2095404"/>
          <a:ext cx="2555016" cy="149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26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Общественный</a:t>
          </a:r>
        </a:p>
      </dsp:txBody>
      <dsp:txXfrm>
        <a:off x="6409482" y="2095404"/>
        <a:ext cx="2555016" cy="1490426"/>
      </dsp:txXfrm>
    </dsp:sp>
    <dsp:sp modelId="{F44F2E6D-DAFE-4F04-863D-E05DACC92A1B}">
      <dsp:nvSpPr>
        <dsp:cNvPr id="0" name=""/>
        <dsp:cNvSpPr/>
      </dsp:nvSpPr>
      <dsp:spPr>
        <a:xfrm>
          <a:off x="5636590" y="3726064"/>
          <a:ext cx="6387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FE256-5249-418B-B855-3C8E3E5147D7}">
      <dsp:nvSpPr>
        <dsp:cNvPr id="0" name=""/>
        <dsp:cNvSpPr/>
      </dsp:nvSpPr>
      <dsp:spPr>
        <a:xfrm rot="5400000">
          <a:off x="4003934" y="4052681"/>
          <a:ext cx="1955438" cy="13005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FBD23-820D-43F9-B828-D38F693B4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32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BD330B-0163-4C21-8680-E9061AA1A7A0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223868-A26D-49A3-B9AE-08E569E90EC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7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5.xml"/><Relationship Id="rId5" Type="http://schemas.openxmlformats.org/officeDocument/2006/relationships/image" Target="../media/image9.jpeg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slide" Target="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23850" y="1700213"/>
            <a:ext cx="7921625" cy="3240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 spc="-4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СИСТЕМА</a:t>
            </a:r>
          </a:p>
          <a:p>
            <a:pPr algn="ctr"/>
            <a:r>
              <a:rPr lang="ru-RU" sz="4800" b="1" kern="10" spc="-4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 ДВОЙНИЧЕСТВА</a:t>
            </a:r>
          </a:p>
        </p:txBody>
      </p:sp>
      <p:pic>
        <p:nvPicPr>
          <p:cNvPr id="6" name="Рисунок 5" descr="Двойники.jpg"/>
          <p:cNvPicPr>
            <a:picLocks noChangeAspect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785813"/>
            <a:ext cx="3875088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75423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Лужин</a:t>
            </a:r>
            <a:r>
              <a:rPr lang="ru-RU" smtClean="0"/>
              <a:t>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600" b="1" i="1" dirty="0" smtClean="0">
                <a:solidFill>
                  <a:srgbClr val="0070C0"/>
                </a:solidFill>
              </a:rPr>
              <a:t>Подумайте, почему Лужин появляется в комнате Раскольникова, когда там обсуждаются обстоятельства преступления?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i="1" dirty="0" smtClean="0">
                <a:solidFill>
                  <a:srgbClr val="7030A0"/>
                </a:solidFill>
              </a:rPr>
              <a:t>Почему в споре Раскольникова с Лужиным симпатии присутствующих отданы главному герою, хотя он — преступник? Какая художественная деталь играет определяющую роль в этой сцене? Какую нагрузку она несет?</a:t>
            </a:r>
          </a:p>
        </p:txBody>
      </p:sp>
    </p:spTree>
    <p:extLst>
      <p:ext uri="{BB962C8B-B14F-4D97-AF65-F5344CB8AC3E}">
        <p14:creationId xmlns:p14="http://schemas.microsoft.com/office/powerpoint/2010/main" val="22206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Лужин</a:t>
            </a:r>
            <a:r>
              <a:rPr lang="ru-RU" smtClean="0"/>
              <a:t>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600" dirty="0" smtClean="0"/>
              <a:t>Почему Раскольников так резко реагирует на речь Лужина? Прав ли он в оценке его экономической теории? Как в дальнейших событиях романа раскрывается характер Лужина? Почему автор ни слова не говорит о его дальнейшей судьбе?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i="1" dirty="0" smtClean="0">
                <a:solidFill>
                  <a:srgbClr val="7030A0"/>
                </a:solidFill>
              </a:rPr>
              <a:t>В чем смысл сопоставления Лужина и Раскольникова? </a:t>
            </a:r>
          </a:p>
        </p:txBody>
      </p:sp>
    </p:spTree>
    <p:extLst>
      <p:ext uri="{BB962C8B-B14F-4D97-AF65-F5344CB8AC3E}">
        <p14:creationId xmlns:p14="http://schemas.microsoft.com/office/powerpoint/2010/main" val="34483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Теория Лужина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0371"/>
            <a:ext cx="8456613" cy="4648200"/>
          </a:xfrm>
        </p:spPr>
        <p:txBody>
          <a:bodyPr/>
          <a:lstStyle/>
          <a:p>
            <a:pPr eaLnBrk="1" hangingPunct="1"/>
            <a:r>
              <a:rPr lang="ru-RU" dirty="0" smtClean="0"/>
              <a:t>Приверженец «экономической правды»</a:t>
            </a:r>
          </a:p>
          <a:p>
            <a:pPr eaLnBrk="1" hangingPunct="1"/>
            <a:r>
              <a:rPr lang="ru-RU" dirty="0" smtClean="0"/>
              <a:t>Отвергает жертвенность</a:t>
            </a:r>
          </a:p>
          <a:p>
            <a:pPr eaLnBrk="1" hangingPunct="1"/>
            <a:r>
              <a:rPr lang="ru-RU" dirty="0" smtClean="0"/>
              <a:t>Утверждает беспомощность «единичных щедрот»</a:t>
            </a:r>
          </a:p>
          <a:p>
            <a:pPr eaLnBrk="1" hangingPunct="1"/>
            <a:r>
              <a:rPr lang="ru-RU" dirty="0" smtClean="0"/>
              <a:t>Считает, что забота о собственном благосостоянии есть забота о «всеобщем преуспеянии»</a:t>
            </a:r>
          </a:p>
        </p:txBody>
      </p:sp>
      <p:pic>
        <p:nvPicPr>
          <p:cNvPr id="7172" name="Picture 9" descr="ЛУЖ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6351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81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Лужин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71613"/>
            <a:ext cx="8229600" cy="4654550"/>
          </a:xfrm>
        </p:spPr>
        <p:txBody>
          <a:bodyPr>
            <a:normAutofit/>
          </a:bodyPr>
          <a:lstStyle/>
          <a:p>
            <a:pPr marL="1588" indent="-1588" eaLnBrk="1" hangingPunct="1">
              <a:lnSpc>
                <a:spcPct val="80000"/>
              </a:lnSpc>
            </a:pPr>
            <a:r>
              <a:rPr lang="ru-RU" sz="4000" i="1" dirty="0" smtClean="0"/>
              <a:t>«</a:t>
            </a:r>
            <a:r>
              <a:rPr lang="ru-RU" sz="4000" b="1" i="1" dirty="0" smtClean="0">
                <a:solidFill>
                  <a:srgbClr val="0070C0"/>
                </a:solidFill>
              </a:rPr>
              <a:t>Умный и, кажется, добрый»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sz="4000" i="1" dirty="0" smtClean="0"/>
          </a:p>
          <a:p>
            <a:pPr marL="1588" indent="-1588" eaLnBrk="1" hangingPunct="1">
              <a:lnSpc>
                <a:spcPct val="80000"/>
              </a:lnSpc>
            </a:pPr>
            <a:r>
              <a:rPr lang="ru-RU" sz="4000" b="1" i="1" dirty="0" smtClean="0">
                <a:solidFill>
                  <a:srgbClr val="7030A0"/>
                </a:solidFill>
              </a:rPr>
              <a:t>«Положил взять девушку честную, но без приданого и непременно такую, которая уже испытала бедственное положение»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24573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Лужин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71613"/>
            <a:ext cx="8229600" cy="4654550"/>
          </a:xfrm>
        </p:spPr>
        <p:txBody>
          <a:bodyPr>
            <a:normAutofit/>
          </a:bodyPr>
          <a:lstStyle/>
          <a:p>
            <a:pPr marL="1588" indent="-1588" eaLnBrk="1" hangingPunct="1">
              <a:lnSpc>
                <a:spcPct val="80000"/>
              </a:lnSpc>
            </a:pPr>
            <a:r>
              <a:rPr lang="ru-RU" sz="3600" i="1" dirty="0" smtClean="0"/>
              <a:t>« «Муж ничем не должен быть обязан своей жене, и гораздо лучше, если жена считает мужа за своего благодетеля, будет рабски благодарна ему всю жизнь... а он-то будет безгранично... владычествовать»</a:t>
            </a:r>
          </a:p>
          <a:p>
            <a:pPr marL="1588" indent="-1588" eaLnBrk="1" hangingPunct="1">
              <a:lnSpc>
                <a:spcPct val="80000"/>
              </a:lnSpc>
            </a:pPr>
            <a:r>
              <a:rPr lang="ru-RU" sz="3600" i="1" dirty="0" smtClean="0"/>
              <a:t>«</a:t>
            </a:r>
            <a:r>
              <a:rPr lang="ru-RU" sz="3600" b="1" i="1" u="sng" dirty="0" smtClean="0">
                <a:solidFill>
                  <a:srgbClr val="0070C0"/>
                </a:solidFill>
              </a:rPr>
              <a:t>Более всего на свете любил и ценил он добытые трудом и всякими средствами свои деньги: они равняли его со всем, что было выше его»</a:t>
            </a:r>
          </a:p>
        </p:txBody>
      </p:sp>
    </p:spTree>
    <p:extLst>
      <p:ext uri="{BB962C8B-B14F-4D97-AF65-F5344CB8AC3E}">
        <p14:creationId xmlns:p14="http://schemas.microsoft.com/office/powerpoint/2010/main" val="14583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3" y="431800"/>
            <a:ext cx="8791575" cy="7508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Портрет Петра Петровича Лужина</a:t>
            </a:r>
            <a:endParaRPr lang="ru-RU" sz="4000" u="sng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 «разнесен» в тексте портрет Лужина?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Кто является наблюдателем в первой и во второй частях портрета?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 описывает Лужина автор?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 для себя описывает Раскольников Лужина?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Чем эти описания (сходны, отличаются)? Какое из этих описаний более подробное?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Почему мы верим тому пренебрежительному отношению к Петру Петровичу, которое возникает в его портрете?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Каков сам Петр Петрович?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Какие детали его одежды бросаются в глаза?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 описано лицо Лужина? Почему оно кажется «неприятным»? Какие «другие причины» сделали его лицо «отталкивающим»?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Какие чувства испытывает читатель к Лужину после его описания? Могут ли эти чувства быть противоречивы? Как автор относится к Лужину? </a:t>
            </a:r>
          </a:p>
        </p:txBody>
      </p:sp>
    </p:spTree>
    <p:extLst>
      <p:ext uri="{BB962C8B-B14F-4D97-AF65-F5344CB8AC3E}">
        <p14:creationId xmlns:p14="http://schemas.microsoft.com/office/powerpoint/2010/main" val="20679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9475"/>
          </a:xfrm>
        </p:spPr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Свидригайлов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00050" y="1381125"/>
            <a:ext cx="8277225" cy="4830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Познакомьтесь с приводимыми ниже мнениями исследователей о Свидригайлове. Что подчеркивают они в характере этого героя?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i="1" smtClean="0"/>
              <a:t>В. В. Шкловский: </a:t>
            </a:r>
            <a:r>
              <a:rPr lang="ru-RU" sz="2400" smtClean="0"/>
              <a:t>«Свидригайлов — это освобождение от запретов нравственности, данное злодею, не знающему ничего, кроме своих желаний, и приходящему к смерти».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24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i="1" smtClean="0"/>
              <a:t>Г. М. Фридлендер: </a:t>
            </a:r>
            <a:r>
              <a:rPr lang="ru-RU" sz="2400" smtClean="0"/>
              <a:t>«Провозглашаемое Раскольниковым отрицание нравственных норм, нравственной ответственности личности логически приводит не только к оправданию «идейного» преступления Раскольникова, но и к оправданию распущенности и нравственной опустошенности Свидригайлова, которые даже у него самого вызывают внутреннее омерзение».</a:t>
            </a:r>
            <a:endParaRPr lang="ru-RU" sz="2400" i="1" smtClean="0"/>
          </a:p>
        </p:txBody>
      </p:sp>
    </p:spTree>
    <p:extLst>
      <p:ext uri="{BB962C8B-B14F-4D97-AF65-F5344CB8AC3E}">
        <p14:creationId xmlns:p14="http://schemas.microsoft.com/office/powerpoint/2010/main" val="10265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smtClean="0"/>
              <a:t>Свидригайлов – Раскольников – Соня</a:t>
            </a:r>
            <a:br>
              <a:rPr lang="ru-RU" sz="2800" smtClean="0"/>
            </a:br>
            <a:r>
              <a:rPr lang="ru-RU" sz="2800" b="1" i="1" smtClean="0"/>
              <a:t>Рассматриваются философские, общечеловеческие проблемы</a:t>
            </a:r>
            <a:endParaRPr lang="ru-RU" sz="2800" smtClean="0"/>
          </a:p>
        </p:txBody>
      </p:sp>
      <p:pic>
        <p:nvPicPr>
          <p:cNvPr id="38917" name="Picture 5" descr="СВИДРИГАЙЛОВ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76700"/>
            <a:ext cx="171767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6" descr="СОН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277607"/>
            <a:ext cx="1547664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 descr="расскольников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24" y="1397722"/>
            <a:ext cx="19177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395288" y="2060576"/>
            <a:ext cx="3096592" cy="1512888"/>
          </a:xfrm>
          <a:prstGeom prst="wedgeRoundRectCallout">
            <a:avLst>
              <a:gd name="adj1" fmla="val -26468"/>
              <a:gd name="adj2" fmla="val 94774"/>
              <a:gd name="adj3" fmla="val 1666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sz="2400" dirty="0">
                <a:solidFill>
                  <a:schemeClr val="bg1"/>
                </a:solidFill>
                <a:latin typeface="Arial" charset="0"/>
              </a:rPr>
              <a:t>Бездеятельность, индивидуализм, культ сильной личности</a:t>
            </a: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943584" y="5013176"/>
            <a:ext cx="3204480" cy="1295549"/>
          </a:xfrm>
          <a:prstGeom prst="wedgeRoundRectCallout">
            <a:avLst>
              <a:gd name="adj1" fmla="val 24963"/>
              <a:gd name="adj2" fmla="val -139606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sz="2800" dirty="0">
                <a:solidFill>
                  <a:srgbClr val="FFFF00"/>
                </a:solidFill>
                <a:latin typeface="Arial" charset="0"/>
              </a:rPr>
              <a:t>Безверие, индивидуализм, бунт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5221288" y="5300663"/>
            <a:ext cx="2303462" cy="936625"/>
          </a:xfrm>
          <a:prstGeom prst="wedgeRoundRectCallout">
            <a:avLst>
              <a:gd name="adj1" fmla="val -49595"/>
              <a:gd name="adj2" fmla="val -186593"/>
              <a:gd name="adj3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sz="2400" b="1" dirty="0">
                <a:solidFill>
                  <a:srgbClr val="FFFF00"/>
                </a:solidFill>
                <a:latin typeface="Arial" charset="0"/>
              </a:rPr>
              <a:t>Поиск веры, мессианство</a:t>
            </a:r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5868144" y="1474664"/>
            <a:ext cx="3024335" cy="1584449"/>
          </a:xfrm>
          <a:prstGeom prst="wedgeRoundRectCallout">
            <a:avLst>
              <a:gd name="adj1" fmla="val 25739"/>
              <a:gd name="adj2" fmla="val 118599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sz="2400" dirty="0">
                <a:solidFill>
                  <a:srgbClr val="FFFF00"/>
                </a:solidFill>
                <a:latin typeface="Arial" charset="0"/>
              </a:rPr>
              <a:t>Глубокая вера, христианское смирение, человеколюбие</a:t>
            </a:r>
          </a:p>
        </p:txBody>
      </p:sp>
    </p:spTree>
    <p:extLst>
      <p:ext uri="{BB962C8B-B14F-4D97-AF65-F5344CB8AC3E}">
        <p14:creationId xmlns:p14="http://schemas.microsoft.com/office/powerpoint/2010/main" val="2992529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20" grpId="0" animBg="1"/>
      <p:bldP spid="38921" grpId="0" animBg="1"/>
      <p:bldP spid="38922" grpId="0" animBg="1"/>
      <p:bldP spid="389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Свидригайлов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88" indent="20638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Проанализируйте сцену объяснения Дуни и Свидригайлова (часть шестая, глава </a:t>
            </a:r>
            <a:r>
              <a:rPr lang="en-US" sz="2800" smtClean="0"/>
              <a:t>V</a:t>
            </a:r>
            <a:r>
              <a:rPr lang="ru-RU" sz="2800" smtClean="0"/>
              <a:t>):</a:t>
            </a:r>
          </a:p>
          <a:p>
            <a:pPr marL="1588" indent="20638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smtClean="0"/>
              <a:t> Было ли для вас неожиданным поведение героев? </a:t>
            </a:r>
          </a:p>
          <a:p>
            <a:pPr marL="1588" indent="20638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smtClean="0"/>
              <a:t> С какими эпизодами романа вы можете сравнить этот эпизод?</a:t>
            </a:r>
          </a:p>
          <a:p>
            <a:pPr marL="1588" indent="20638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smtClean="0"/>
              <a:t> Можно ли в поведении Дуни и Свидригайлова найти черты поведения Раскольникова?</a:t>
            </a:r>
          </a:p>
          <a:p>
            <a:pPr marL="1588" indent="20638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smtClean="0"/>
              <a:t> Почему слово Дуни «никогда!» Свидригайлов воспринял как окончательный приговор?</a:t>
            </a:r>
          </a:p>
          <a:p>
            <a:pPr marL="1588" indent="20638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smtClean="0"/>
              <a:t> Каково место этого эпизода в романе?</a:t>
            </a:r>
          </a:p>
        </p:txBody>
      </p:sp>
    </p:spTree>
    <p:extLst>
      <p:ext uri="{BB962C8B-B14F-4D97-AF65-F5344CB8AC3E}">
        <p14:creationId xmlns:p14="http://schemas.microsoft.com/office/powerpoint/2010/main" val="327294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290271" y="1052736"/>
            <a:ext cx="8839200" cy="4724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Это идеал Раскольникова – он «переступил», но без нравственных мучений (сначала)</a:t>
            </a:r>
          </a:p>
          <a:p>
            <a:r>
              <a:rPr lang="ru-RU" sz="3600" dirty="0" smtClean="0"/>
              <a:t>Самоубийство – это один из жизненных итогов (вариант для Раскольникова)</a:t>
            </a:r>
          </a:p>
          <a:p>
            <a:r>
              <a:rPr lang="ru-RU" sz="3600" dirty="0" smtClean="0"/>
              <a:t>Свидригайлов говорит: «Мы одного поля ягоды»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88640"/>
            <a:ext cx="299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>
                <a:solidFill>
                  <a:srgbClr val="C00000"/>
                </a:solidFill>
              </a:rPr>
              <a:t>Свидригайлов</a:t>
            </a:r>
          </a:p>
        </p:txBody>
      </p:sp>
    </p:spTree>
    <p:extLst>
      <p:ext uri="{BB962C8B-B14F-4D97-AF65-F5344CB8AC3E}">
        <p14:creationId xmlns:p14="http://schemas.microsoft.com/office/powerpoint/2010/main" val="112631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86800" cy="841248"/>
          </a:xfrm>
        </p:spPr>
        <p:txBody>
          <a:bodyPr/>
          <a:lstStyle/>
          <a:p>
            <a:pPr eaLnBrk="1" hangingPunct="1"/>
            <a:r>
              <a:rPr lang="ru-RU" dirty="0" smtClean="0"/>
              <a:t>Полифонический роман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289048"/>
            <a:ext cx="6732241" cy="5568951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ru-RU" dirty="0" smtClean="0"/>
              <a:t>Достоевский – создатель </a:t>
            </a:r>
          </a:p>
          <a:p>
            <a:pPr eaLnBrk="1" hangingPunct="1">
              <a:buFontTx/>
              <a:buNone/>
            </a:pPr>
            <a:r>
              <a:rPr lang="ru-RU" dirty="0"/>
              <a:t>п</a:t>
            </a:r>
            <a:r>
              <a:rPr lang="ru-RU" dirty="0" smtClean="0"/>
              <a:t>олифонического романа.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FF0000"/>
                </a:solidFill>
              </a:rPr>
              <a:t>Полифония – многоголосица</a:t>
            </a:r>
            <a:r>
              <a:rPr lang="ru-RU" dirty="0" smtClean="0"/>
              <a:t>. </a:t>
            </a:r>
          </a:p>
          <a:p>
            <a:pPr eaLnBrk="1" hangingPunct="1">
              <a:buFontTx/>
              <a:buNone/>
            </a:pPr>
            <a:r>
              <a:rPr lang="ru-RU" dirty="0" smtClean="0"/>
              <a:t>Его герои как бы вступают в перекличку друг с другом. Автор окружает Раскольникова людьми, варьирующими те или иные мысли главного героя. </a:t>
            </a:r>
          </a:p>
          <a:p>
            <a:pPr eaLnBrk="1" hangingPunct="1">
              <a:buFontTx/>
              <a:buNone/>
            </a:pPr>
            <a:r>
              <a:rPr lang="ru-RU" dirty="0" smtClean="0"/>
              <a:t>При этом отрицательные элементы его теории отражают «двойники», а положительные – «антиподы».</a:t>
            </a:r>
          </a:p>
        </p:txBody>
      </p:sp>
      <p:pic>
        <p:nvPicPr>
          <p:cNvPr id="5124" name="Содержимое 6" descr="Полифония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1124744"/>
            <a:ext cx="2689487" cy="4286250"/>
          </a:xfrm>
        </p:spPr>
      </p:pic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5776489" y="5643562"/>
            <a:ext cx="335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b="1" i="1" dirty="0"/>
              <a:t>«Полифония» Э. Неизвестный</a:t>
            </a:r>
          </a:p>
        </p:txBody>
      </p:sp>
    </p:spTree>
    <p:extLst>
      <p:ext uri="{BB962C8B-B14F-4D97-AF65-F5344CB8AC3E}">
        <p14:creationId xmlns:p14="http://schemas.microsoft.com/office/powerpoint/2010/main" val="273040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Свидригайлов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196752"/>
            <a:ext cx="6453954" cy="512784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200" dirty="0" smtClean="0"/>
              <a:t>На нём проверяется «арифметическая» теория Раскольникова: на счету Свидригайлова много добрых дел, но они не могут оправдать минувшего злодеяния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dirty="0" smtClean="0"/>
              <a:t>Добрые дела не воскресают его больную душу: совесть высвобождается и вырывается наружу, порождая кошмары</a:t>
            </a:r>
          </a:p>
        </p:txBody>
      </p:sp>
      <p:pic>
        <p:nvPicPr>
          <p:cNvPr id="13316" name="Содержимое 7" descr="Внутренний мир Свидригайлова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332656"/>
            <a:ext cx="2571750" cy="3429000"/>
          </a:xfrm>
        </p:spPr>
      </p:pic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6453954" y="3789040"/>
            <a:ext cx="2714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b="1" i="1" dirty="0"/>
              <a:t>«Внутренний мир Свидригайлова» </a:t>
            </a:r>
          </a:p>
          <a:p>
            <a:pPr algn="ctr" eaLnBrk="1" hangingPunct="1"/>
            <a:r>
              <a:rPr lang="ru-RU" b="1" i="1" dirty="0"/>
              <a:t>Э. Неизвестный</a:t>
            </a:r>
          </a:p>
        </p:txBody>
      </p:sp>
    </p:spTree>
    <p:extLst>
      <p:ext uri="{BB962C8B-B14F-4D97-AF65-F5344CB8AC3E}">
        <p14:creationId xmlns:p14="http://schemas.microsoft.com/office/powerpoint/2010/main" val="2520661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Свидригайлов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Зачем Свидригайлов приходит к Раскольникову?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Что он имеет в виду, говоря: «Мы одного поля ягоды»? 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Что сближает этих героев и что разделяет их?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Что добавляет к характеру обоих героев их вторая встреча?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Что больше вызывает удивление Свидригайлова во время второго разговора?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Какие советы дает он Раскольникову?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Почему герой им не последовал?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smtClean="0"/>
              <a:t> Как в художественном мире романа подготовлено самоубийство Свидригайлова? </a:t>
            </a:r>
          </a:p>
        </p:txBody>
      </p:sp>
    </p:spTree>
    <p:extLst>
      <p:ext uri="{BB962C8B-B14F-4D97-AF65-F5344CB8AC3E}">
        <p14:creationId xmlns:p14="http://schemas.microsoft.com/office/powerpoint/2010/main" val="31855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690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Свидригайлов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62013"/>
            <a:ext cx="8229600" cy="5803900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</a:pPr>
            <a:r>
              <a:rPr lang="ru-RU" sz="2000" smtClean="0"/>
              <a:t> Как третий сон Раскольникова, в котором он вторично пытается убить старуху-процентщицу, подготавливает появление Свидригайлова? Что вносит его появление в повествование?</a:t>
            </a:r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</a:pPr>
            <a:r>
              <a:rPr lang="ru-RU" sz="2000" smtClean="0"/>
              <a:t> В разговоре Свидригайлова с Раскольниковым возникает тема вечности — о том, что ожидает человека после смерти как награда или наказание за прожитую жизнь. Какой видит «вечность» Раскольников и какой она представляется Свидригайлову? Почему их представления столь разные? В чем символический смысл образа  вечности в романе?</a:t>
            </a:r>
            <a:endParaRPr lang="ru-RU" sz="2000" b="1" smtClean="0"/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</a:pPr>
            <a:r>
              <a:rPr lang="ru-RU" sz="2000" smtClean="0"/>
              <a:t> Почему вторую встречу Раскольникова со Свидригайловым автор романа переносит в трактир с названием «Хрустальный дворец»? </a:t>
            </a:r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</a:pPr>
            <a:r>
              <a:rPr lang="ru-RU" sz="2000" smtClean="0"/>
              <a:t> Когда Свидригайлов решает стреляться, он идет среди густого молочного тумана по скользкой, грязной деревянной мостовой к Малой Неве: «Ему мерещились высоко поднявшаяся за ночь вода Малой Невы, Петровский остров, мокрые дорожки, мокрая трава, мокрые деревья и кусты, и, наконец, тот самый куст...». Зачем Свидригайлов как будто ищет тот куст, в котором спал Раскольников и о котором больше ничего в романе не говорится?</a:t>
            </a:r>
          </a:p>
        </p:txBody>
      </p:sp>
    </p:spTree>
    <p:extLst>
      <p:ext uri="{BB962C8B-B14F-4D97-AF65-F5344CB8AC3E}">
        <p14:creationId xmlns:p14="http://schemas.microsoft.com/office/powerpoint/2010/main" val="12514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«Свидригайлов практически добр до самой последней минуты, не только по отношению к Соне, Дуне, малолетней невесте, но и по отношению к первым встречным».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800" i="1" smtClean="0"/>
              <a:t>В. Кирпотин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ru-RU" sz="2800" smtClean="0"/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«Свидригайлов - это освобождение от запретов нравственности, данное злодею, не знающему ничего кроме своих желаний, и приходящего к смерти»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800" i="1" smtClean="0"/>
              <a:t>В. Шкловский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ru-RU" sz="2800" i="1" smtClean="0"/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800" i="1" smtClean="0"/>
              <a:t>С кем из исследователей вы готовы согласиться и почему?</a:t>
            </a:r>
          </a:p>
        </p:txBody>
      </p:sp>
    </p:spTree>
    <p:extLst>
      <p:ext uri="{BB962C8B-B14F-4D97-AF65-F5344CB8AC3E}">
        <p14:creationId xmlns:p14="http://schemas.microsoft.com/office/powerpoint/2010/main" val="34686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 descr="расскольников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791" y="3976173"/>
            <a:ext cx="19177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6" descr="ПОРФЕРИЙ ПЕТРОВИЧ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789363"/>
            <a:ext cx="1778000" cy="226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250825" y="3284538"/>
            <a:ext cx="2374900" cy="1368425"/>
          </a:xfrm>
          <a:prstGeom prst="wedgeRoundRectCallout">
            <a:avLst>
              <a:gd name="adj1" fmla="val 333"/>
              <a:gd name="adj2" fmla="val 160671"/>
              <a:gd name="adj3" fmla="val 1666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dirty="0">
                <a:solidFill>
                  <a:schemeClr val="bg1"/>
                </a:solidFill>
                <a:latin typeface="Arial" charset="0"/>
              </a:rPr>
              <a:t>Отрицание нравственных и государственных норм</a:t>
            </a: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2627313" y="1700213"/>
            <a:ext cx="2232025" cy="1223962"/>
          </a:xfrm>
          <a:prstGeom prst="wedgeRoundRectCallout">
            <a:avLst>
              <a:gd name="adj1" fmla="val -11949"/>
              <a:gd name="adj2" fmla="val 100972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dirty="0">
                <a:solidFill>
                  <a:schemeClr val="bg1"/>
                </a:solidFill>
                <a:latin typeface="Arial" charset="0"/>
              </a:rPr>
              <a:t>Право на протест человека необыкновенного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5076825" y="2565400"/>
            <a:ext cx="1871663" cy="1008063"/>
          </a:xfrm>
          <a:prstGeom prst="wedgeRoundRectCallout">
            <a:avLst>
              <a:gd name="adj1" fmla="val -44486"/>
              <a:gd name="adj2" fmla="val 81495"/>
              <a:gd name="adj3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b="1" dirty="0">
                <a:solidFill>
                  <a:srgbClr val="002060"/>
                </a:solidFill>
                <a:latin typeface="Arial" charset="0"/>
              </a:rPr>
              <a:t>Повиновение «твари дрожащей»</a:t>
            </a:r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6948488" y="1340768"/>
            <a:ext cx="2016125" cy="1079500"/>
          </a:xfrm>
          <a:prstGeom prst="wedgeRoundRectCallout">
            <a:avLst>
              <a:gd name="adj1" fmla="val 32597"/>
              <a:gd name="adj2" fmla="val 182500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0" lang="ru-RU" dirty="0">
                <a:solidFill>
                  <a:schemeClr val="bg1"/>
                </a:solidFill>
                <a:latin typeface="Arial" charset="0"/>
              </a:rPr>
              <a:t>Защита государства и морали</a:t>
            </a:r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>
            <a:off x="571500" y="5929313"/>
            <a:ext cx="1944688" cy="50323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Лебезятников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Лебезятников</a:t>
            </a:r>
            <a:r>
              <a:rPr lang="ru-RU" b="1" dirty="0" smtClean="0">
                <a:solidFill>
                  <a:srgbClr val="002060"/>
                </a:solidFill>
              </a:rPr>
              <a:t> – Раскольников – Порфирий Петрович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542" y="1222931"/>
            <a:ext cx="6600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u="sng" dirty="0">
                <a:solidFill>
                  <a:srgbClr val="FF0000"/>
                </a:solidFill>
              </a:rPr>
              <a:t>Рассматриваются социальные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2404817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build="allAtOnce" animBg="1"/>
      <p:bldP spid="33800" grpId="0" animBg="1"/>
      <p:bldP spid="33801" grpId="0" animBg="1"/>
      <p:bldP spid="33802" grpId="0" animBg="1"/>
      <p:bldP spid="16" grpId="0" animBg="1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Лебезятников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268413"/>
            <a:ext cx="7772400" cy="4648200"/>
          </a:xfrm>
        </p:spPr>
        <p:txBody>
          <a:bodyPr/>
          <a:lstStyle/>
          <a:p>
            <a:pPr eaLnBrk="1" hangingPunct="1"/>
            <a:r>
              <a:rPr lang="ru-RU" smtClean="0"/>
              <a:t>Выступает против таких предрассудков, как «целомудрие и женская стыдливость»</a:t>
            </a:r>
          </a:p>
          <a:p>
            <a:pPr eaLnBrk="1" hangingPunct="1"/>
            <a:r>
              <a:rPr lang="ru-RU" smtClean="0"/>
              <a:t>Взывает к созданию коммун</a:t>
            </a:r>
          </a:p>
          <a:p>
            <a:pPr eaLnBrk="1" hangingPunct="1"/>
            <a:r>
              <a:rPr lang="ru-RU" smtClean="0"/>
              <a:t>Ратует за уничтожение брачных уз</a:t>
            </a:r>
          </a:p>
        </p:txBody>
      </p:sp>
    </p:spTree>
    <p:extLst>
      <p:ext uri="{BB962C8B-B14F-4D97-AF65-F5344CB8AC3E}">
        <p14:creationId xmlns:p14="http://schemas.microsoft.com/office/powerpoint/2010/main" val="1378958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185738"/>
            <a:ext cx="8229600" cy="538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Лебезятников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133350" y="949325"/>
            <a:ext cx="8774113" cy="5573713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Кто такой Лебезятников? Когда и при каких обстоятельствах познакомился с Лужиным?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Почему Лужин решает в Петербурге остановиться у Лебезятникова?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Как Лебезятников «развивал» Соню и почему это прекратилось?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Какие «новейшие направления наши» представляет Лебезятников?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Какие идеи социалистов звучат карикатурой  в устах Лебезятникова?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В чем состоит пошлость Лебезятникова?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smtClean="0"/>
              <a:t>Когда проявляются лучшие качества Лебезятникова? Как он спасает Соню?</a:t>
            </a:r>
          </a:p>
        </p:txBody>
      </p:sp>
    </p:spTree>
    <p:extLst>
      <p:ext uri="{BB962C8B-B14F-4D97-AF65-F5344CB8AC3E}">
        <p14:creationId xmlns:p14="http://schemas.microsoft.com/office/powerpoint/2010/main" val="165227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Лебезятников Андрей Семенович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smtClean="0"/>
              <a:t> «...Худосочный и золотушный человечек, малого роста, где-то служивший и до странности белокурый, с бакенбардами в виде котлет, которыми он очень гордился. Сверх того, у него почти постоянно болели глаза. Сердце у него было довольно мягкое, но речь весьма самоуверенная, а иной раз чрезвычайно даже заносчивая, — что, в сравнении с фигуркой его, почти всегда выходило смешно».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smtClean="0"/>
              <a:t> «...был один из того бесчисленного и разноличного легиона пошляков, дохленьких недоносков и всему недоучившихся самодуров, которые мигом пристают непременно к самой модной ходячей идее, чтобы тотчас же опошлить ее, чтобы мигом окарикатурить все, чему они же иногда самым искренним образом служат». </a:t>
            </a:r>
          </a:p>
        </p:txBody>
      </p:sp>
    </p:spTree>
    <p:extLst>
      <p:ext uri="{BB962C8B-B14F-4D97-AF65-F5344CB8AC3E}">
        <p14:creationId xmlns:p14="http://schemas.microsoft.com/office/powerpoint/2010/main" val="3388379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Лебезятников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88" indent="-1588" eaLnBrk="1" hangingPunct="1">
              <a:lnSpc>
                <a:spcPct val="90000"/>
              </a:lnSpc>
            </a:pPr>
            <a:r>
              <a:rPr lang="ru-RU" sz="2400" smtClean="0"/>
              <a:t>Подготовьте рассказ о Лебезятникове. Особое внимание обратите на теорию, которую он исповедует (часть пятая, глава </a:t>
            </a:r>
            <a:r>
              <a:rPr lang="en-US" sz="2400" smtClean="0"/>
              <a:t>I</a:t>
            </a:r>
            <a:r>
              <a:rPr lang="ru-RU" sz="2400" smtClean="0"/>
              <a:t>). Чьи слова откровенно спародированы Достоевским в высказываниях этого героя? Как вы думаете, в чем смысл такой пародии? </a:t>
            </a:r>
          </a:p>
          <a:p>
            <a:pPr marL="1588" indent="-1588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Один из исследователей пишет: «Достоевский был слишком большим художником, чтобы ограничиться голой предвзятостью... </a:t>
            </a:r>
            <a:r>
              <a:rPr lang="ru-RU" sz="2400" smtClean="0">
                <a:hlinkClick r:id="" action="ppaction://noaction"/>
              </a:rPr>
              <a:t>Карикатура</a:t>
            </a:r>
            <a:r>
              <a:rPr lang="ru-RU" sz="2400" smtClean="0"/>
              <a:t> кончилась, художник победил памфлетиста».</a:t>
            </a:r>
          </a:p>
          <a:p>
            <a:pPr marL="1588" indent="-1588" algn="r" eaLnBrk="1" hangingPunct="1">
              <a:lnSpc>
                <a:spcPct val="90000"/>
              </a:lnSpc>
              <a:buFontTx/>
              <a:buNone/>
            </a:pPr>
            <a:r>
              <a:rPr lang="ru-RU" sz="2400" i="1" smtClean="0"/>
              <a:t>В. Кирпотин </a:t>
            </a:r>
          </a:p>
          <a:p>
            <a:pPr marL="1588" indent="-1588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Прокомментируйте эти слова, опираясь на текст романа. </a:t>
            </a:r>
          </a:p>
        </p:txBody>
      </p:sp>
    </p:spTree>
    <p:extLst>
      <p:ext uri="{BB962C8B-B14F-4D97-AF65-F5344CB8AC3E}">
        <p14:creationId xmlns:p14="http://schemas.microsoft.com/office/powerpoint/2010/main" val="229162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chemeClr val="tx1"/>
                </a:solidFill>
              </a:rPr>
              <a:t>карикатура</a:t>
            </a:r>
          </a:p>
        </p:txBody>
      </p:sp>
      <p:sp>
        <p:nvSpPr>
          <p:cNvPr id="132099" name="Rectangle 4"/>
          <p:cNvSpPr>
            <a:spLocks noChangeArrowheads="1"/>
          </p:cNvSpPr>
          <p:nvPr/>
        </p:nvSpPr>
        <p:spPr bwMode="auto">
          <a:xfrm>
            <a:off x="2620963" y="1233488"/>
            <a:ext cx="4570412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266700" algn="ctr"/>
            <a:r>
              <a:rPr lang="ru-RU" sz="4000">
                <a:sym typeface="Wingdings" pitchFamily="2" charset="2"/>
              </a:rPr>
              <a:t></a:t>
            </a:r>
          </a:p>
          <a:p>
            <a:pPr marL="266700">
              <a:buFontTx/>
              <a:buChar char="•"/>
            </a:pPr>
            <a:r>
              <a:rPr lang="ru-RU"/>
              <a:t> </a:t>
            </a:r>
            <a:r>
              <a:rPr lang="ru-RU" sz="2400"/>
              <a:t>насмешка</a:t>
            </a:r>
          </a:p>
          <a:p>
            <a:pPr marL="266700">
              <a:buFontTx/>
              <a:buChar char="•"/>
            </a:pPr>
            <a:r>
              <a:rPr lang="ru-RU" sz="2400"/>
              <a:t> глумление</a:t>
            </a:r>
          </a:p>
          <a:p>
            <a:pPr marL="266700">
              <a:buFontTx/>
              <a:buChar char="•"/>
            </a:pPr>
            <a:r>
              <a:rPr lang="ru-RU" sz="2400"/>
              <a:t> издевательство</a:t>
            </a:r>
          </a:p>
          <a:p>
            <a:pPr marL="266700">
              <a:buFontTx/>
              <a:buChar char="•"/>
            </a:pPr>
            <a:r>
              <a:rPr lang="ru-RU" sz="2400"/>
              <a:t> издевка</a:t>
            </a:r>
          </a:p>
          <a:p>
            <a:pPr marL="266700">
              <a:buFontTx/>
              <a:buChar char="•"/>
            </a:pPr>
            <a:r>
              <a:rPr lang="ru-RU" sz="2400"/>
              <a:t> укол </a:t>
            </a:r>
          </a:p>
          <a:p>
            <a:pPr marL="266700">
              <a:buFontTx/>
              <a:buChar char="•"/>
            </a:pPr>
            <a:r>
              <a:rPr lang="ru-RU" sz="2400"/>
              <a:t> острота</a:t>
            </a:r>
          </a:p>
          <a:p>
            <a:pPr marL="266700">
              <a:buFontTx/>
              <a:buChar char="•"/>
            </a:pPr>
            <a:r>
              <a:rPr lang="ru-RU" sz="2400"/>
              <a:t> шутка</a:t>
            </a:r>
          </a:p>
          <a:p>
            <a:pPr marL="266700">
              <a:buFontTx/>
              <a:buChar char="•"/>
            </a:pPr>
            <a:r>
              <a:rPr lang="ru-RU" sz="2400"/>
              <a:t> ирония</a:t>
            </a:r>
          </a:p>
          <a:p>
            <a:pPr marL="266700">
              <a:buFontTx/>
              <a:buChar char="•"/>
            </a:pPr>
            <a:r>
              <a:rPr lang="ru-RU" sz="2400"/>
              <a:t> пародия</a:t>
            </a:r>
          </a:p>
          <a:p>
            <a:pPr marL="266700">
              <a:buFontTx/>
              <a:buChar char="•"/>
            </a:pPr>
            <a:r>
              <a:rPr lang="ru-RU" sz="2400"/>
              <a:t> сарказм</a:t>
            </a:r>
          </a:p>
          <a:p>
            <a:pPr marL="266700">
              <a:buFontTx/>
              <a:buChar char="•"/>
            </a:pPr>
            <a:r>
              <a:rPr lang="ru-RU" sz="2400"/>
              <a:t> сатира</a:t>
            </a:r>
            <a:br>
              <a:rPr lang="ru-RU" sz="2400"/>
            </a:br>
            <a:endParaRPr lang="ru-RU" sz="2400"/>
          </a:p>
          <a:p>
            <a:pPr marL="266700" algn="r"/>
            <a:r>
              <a:rPr lang="ru-RU"/>
              <a:t>(Словарь синонимов)</a:t>
            </a:r>
          </a:p>
        </p:txBody>
      </p:sp>
    </p:spTree>
    <p:extLst>
      <p:ext uri="{BB962C8B-B14F-4D97-AF65-F5344CB8AC3E}">
        <p14:creationId xmlns:p14="http://schemas.microsoft.com/office/powerpoint/2010/main" val="42858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240000">
            <a:off x="5828084" y="211758"/>
            <a:ext cx="1081087" cy="793750"/>
          </a:xfrm>
          <a:noFill/>
        </p:spPr>
      </p:pic>
      <p:pic>
        <p:nvPicPr>
          <p:cNvPr id="21513" name="Picture 9" descr="ЛУЖИ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0">
            <a:off x="827088" y="404813"/>
            <a:ext cx="16351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расскольник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00213"/>
            <a:ext cx="19177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ПОРФЕРИЙ ПЕТРОВИЧ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0000">
            <a:off x="7019925" y="1557338"/>
            <a:ext cx="12954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СОН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40000">
            <a:off x="6516688" y="4005263"/>
            <a:ext cx="1314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СВИДРИГАЙЛОВ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80000">
            <a:off x="1187450" y="3933825"/>
            <a:ext cx="17176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708400" y="4437063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Раскольников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95288" y="2565400"/>
            <a:ext cx="1655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Лужин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6227763" y="1052513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Разумихин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7151597" y="3314966"/>
            <a:ext cx="2016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 dirty="0">
                <a:latin typeface="Arial" charset="0"/>
              </a:rPr>
              <a:t>Порфирий Петрович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7343775" y="609282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Соня</a:t>
            </a:r>
          </a:p>
        </p:txBody>
      </p:sp>
      <p:sp>
        <p:nvSpPr>
          <p:cNvPr id="6157" name="Text Box 19"/>
          <p:cNvSpPr txBox="1">
            <a:spLocks noChangeArrowheads="1"/>
          </p:cNvSpPr>
          <p:nvPr/>
        </p:nvSpPr>
        <p:spPr bwMode="auto">
          <a:xfrm>
            <a:off x="755650" y="2997200"/>
            <a:ext cx="1655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kumimoji="0" lang="ru-RU">
              <a:latin typeface="Arial" charset="0"/>
            </a:endParaRP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39750" y="2997200"/>
            <a:ext cx="1944688" cy="50323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611188" y="3068638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Лебезятников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0265" y="6132368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0" lang="ru-RU" dirty="0">
                <a:latin typeface="Arial" charset="0"/>
              </a:rPr>
              <a:t>Свидригайлов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 rot="16200000" flipH="1">
            <a:off x="1571626" y="3357562"/>
            <a:ext cx="6286500" cy="1428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939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9" grpId="0"/>
      <p:bldP spid="21524" grpId="0" animBg="1"/>
      <p:bldP spid="21525" grpId="0"/>
      <p:bldP spid="215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Разумихин - альтруист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Докажите это примерами из текста</a:t>
            </a:r>
          </a:p>
        </p:txBody>
      </p:sp>
      <p:pic>
        <p:nvPicPr>
          <p:cNvPr id="819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6049">
            <a:off x="5361677" y="1605045"/>
            <a:ext cx="2452112" cy="33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737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85750"/>
            <a:ext cx="8229600" cy="801688"/>
          </a:xfrm>
        </p:spPr>
        <p:txBody>
          <a:bodyPr/>
          <a:lstStyle/>
          <a:p>
            <a:pPr eaLnBrk="1" hangingPunct="1">
              <a:defRPr/>
            </a:pPr>
            <a:r>
              <a:rPr lang="ru-RU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Разумихин</a:t>
            </a:r>
            <a:r>
              <a:rPr lang="ru-RU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Как в романе обыгрывается его фамилия?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Принято считать, что автор наделил Разумихина такими чертами, которые напоминают читателю о демократах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60-х годов, а сам герой, всегда появляющийся в критические моменты, должен был быть кем-то вроде спасителя для других. Насколько справедливо это суждение?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Разделяет ли Разумихин взгляды социалистов? Для ответа на этот вопрос обратитесь к монологу героя «Я тебе книжки ихние покажу...» (часть третья, глава </a:t>
            </a:r>
            <a:r>
              <a:rPr lang="en-US" sz="2400" smtClean="0"/>
              <a:t>V</a:t>
            </a:r>
            <a:r>
              <a:rPr lang="ru-RU" sz="2400" smtClean="0"/>
              <a:t>). Против кого он направлен? Как этот монолог помогает понять идею Раскольникова?</a:t>
            </a:r>
          </a:p>
        </p:txBody>
      </p:sp>
    </p:spTree>
    <p:extLst>
      <p:ext uri="{BB962C8B-B14F-4D97-AF65-F5344CB8AC3E}">
        <p14:creationId xmlns:p14="http://schemas.microsoft.com/office/powerpoint/2010/main" val="27386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174625"/>
            <a:ext cx="8229600" cy="7032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Разумихин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892175"/>
            <a:ext cx="8229600" cy="5716588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 Каковы отношения Раскольникова и Разумихина?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 Почему Раскольников, задумав преступление, решает </a:t>
            </a:r>
            <a:r>
              <a:rPr lang="ru-RU" sz="2000" b="1" smtClean="0"/>
              <a:t>после того </a:t>
            </a:r>
            <a:r>
              <a:rPr lang="ru-RU" sz="2000" smtClean="0"/>
              <a:t>пойти к Разумихину?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 Почему при одинаковом материальном положении Разумихину не приходят в голову идеи, подобные мыслям Раскольникова?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 Чем и как помог Разумихин Раскольникову?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 Как реагирует Разумихин на статью Раскольникова? Почему он говорит, что его теория хуже, чем разрешение крови по закону?</a:t>
            </a:r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2000" smtClean="0"/>
          </a:p>
          <a:p>
            <a:pPr marL="1588" indent="-1588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/>
              <a:t> Проанализируйте сцену объяснения Раскольникова с Разумихиным (Часть </a:t>
            </a:r>
            <a:r>
              <a:rPr lang="en-US" sz="2000" smtClean="0"/>
              <a:t>IV</a:t>
            </a:r>
            <a:r>
              <a:rPr lang="ru-RU" sz="2000" smtClean="0"/>
              <a:t>, гл. 3). Как можно понять слова: «Оставь меня, а их... </a:t>
            </a:r>
            <a:r>
              <a:rPr lang="ru-RU" sz="2000" b="1" smtClean="0"/>
              <a:t>не оставь. </a:t>
            </a:r>
            <a:r>
              <a:rPr lang="ru-RU" sz="2000" smtClean="0"/>
              <a:t>Понимаешь меня? ...Вдруг Разумихин вздрогнул. Что-то странное как будто прошло между ними... Какая-то идея проскользнула, как будто намек; что-то ужасное, безобразное и вдруг понятое с обеих сторон... Разумихин побледнел как мертвец»? Как вы думаете, понял ли Разумихин Раскольникова?</a:t>
            </a:r>
          </a:p>
        </p:txBody>
      </p:sp>
    </p:spTree>
    <p:extLst>
      <p:ext uri="{BB962C8B-B14F-4D97-AF65-F5344CB8AC3E}">
        <p14:creationId xmlns:p14="http://schemas.microsoft.com/office/powerpoint/2010/main" val="2452547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/>
              <a:t>В чем смысл сопоставлений: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i="1" smtClean="0"/>
          </a:p>
          <a:p>
            <a:pPr algn="ctr" eaLnBrk="1" hangingPunct="1"/>
            <a:r>
              <a:rPr lang="ru-RU" i="1" smtClean="0"/>
              <a:t>Лебезятников — Разумихин</a:t>
            </a:r>
          </a:p>
          <a:p>
            <a:pPr algn="ctr" eaLnBrk="1" hangingPunct="1"/>
            <a:endParaRPr lang="ru-RU" i="1" smtClean="0"/>
          </a:p>
          <a:p>
            <a:pPr algn="ctr" eaLnBrk="1" hangingPunct="1"/>
            <a:r>
              <a:rPr lang="ru-RU" i="1" smtClean="0"/>
              <a:t>Разумихин — Раскольников</a:t>
            </a:r>
          </a:p>
          <a:p>
            <a:pPr algn="ctr" eaLnBrk="1" hangingPunct="1">
              <a:buFontTx/>
              <a:buNone/>
            </a:pPr>
            <a:endParaRPr lang="ru-RU" i="1" smtClean="0"/>
          </a:p>
          <a:p>
            <a:pPr algn="ctr" eaLnBrk="1" hangingPunct="1"/>
            <a:r>
              <a:rPr lang="ru-RU" i="1" smtClean="0"/>
              <a:t>Раскольников - Порфирий Петрович</a:t>
            </a:r>
            <a:r>
              <a:rPr 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06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Три встречи Раскольникова </a:t>
            </a:r>
            <a:b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 Порфирия Петровича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11313"/>
            <a:ext cx="8229600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v"/>
            </a:pPr>
            <a:endParaRPr lang="ru-RU" smtClean="0"/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mtClean="0"/>
              <a:t> Часть 3-я, глава </a:t>
            </a:r>
            <a:r>
              <a:rPr lang="en-US" smtClean="0"/>
              <a:t>V</a:t>
            </a:r>
            <a:endParaRPr lang="ru-RU" smtClean="0"/>
          </a:p>
          <a:p>
            <a:pPr algn="ctr" eaLnBrk="1" hangingPunct="1">
              <a:buFont typeface="Wingdings" pitchFamily="2" charset="2"/>
              <a:buChar char="ü"/>
            </a:pPr>
            <a:endParaRPr lang="ru-RU" smtClean="0"/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mtClean="0"/>
              <a:t> Часть 4-я, главы </a:t>
            </a:r>
            <a:r>
              <a:rPr lang="en-US" smtClean="0"/>
              <a:t>V</a:t>
            </a:r>
            <a:r>
              <a:rPr lang="ru-RU" smtClean="0"/>
              <a:t>, </a:t>
            </a:r>
            <a:r>
              <a:rPr lang="en-US" smtClean="0"/>
              <a:t>VI</a:t>
            </a:r>
            <a:endParaRPr lang="ru-RU" smtClean="0"/>
          </a:p>
          <a:p>
            <a:pPr algn="ctr" eaLnBrk="1" hangingPunct="1">
              <a:buFont typeface="Wingdings" pitchFamily="2" charset="2"/>
              <a:buChar char="ü"/>
            </a:pPr>
            <a:endParaRPr lang="ru-RU" smtClean="0"/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mtClean="0"/>
              <a:t> Часть 6-я, глава </a:t>
            </a:r>
            <a:r>
              <a:rPr lang="en-US" smtClean="0"/>
              <a:t>II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85602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Порфирий Петрович выступает против бунта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Найдите доказательства в тексте, зачитайте.</a:t>
            </a:r>
          </a:p>
        </p:txBody>
      </p:sp>
    </p:spTree>
    <p:extLst>
      <p:ext uri="{BB962C8B-B14F-4D97-AF65-F5344CB8AC3E}">
        <p14:creationId xmlns:p14="http://schemas.microsoft.com/office/powerpoint/2010/main" val="979179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Раскольников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Лебезятников</a:t>
            </a:r>
          </a:p>
          <a:p>
            <a:pPr eaLnBrk="1" hangingPunct="1"/>
            <a:r>
              <a:rPr lang="ru-RU" smtClean="0"/>
              <a:t>Это карикатура на протест Раскольникова. Его воинствующая глупость компрометирует бунтарский путь переустройства мира.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Порфирий Петрович</a:t>
            </a:r>
          </a:p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«Наполеоны» не должны роптать против существующего мироустройства</a:t>
            </a:r>
          </a:p>
        </p:txBody>
      </p:sp>
    </p:spTree>
    <p:extLst>
      <p:ext uri="{BB962C8B-B14F-4D97-AF65-F5344CB8AC3E}">
        <p14:creationId xmlns:p14="http://schemas.microsoft.com/office/powerpoint/2010/main" val="2400824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Порфирий Петрович</a:t>
            </a:r>
            <a:r>
              <a:rPr lang="ru-RU" smtClean="0"/>
              <a:t>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88" indent="-1588" eaLnBrk="1" hangingPunct="1">
              <a:buFontTx/>
              <a:buNone/>
            </a:pPr>
            <a:r>
              <a:rPr lang="ru-RU" sz="3600" smtClean="0"/>
              <a:t>«Три встречи Порфирия с Раскольниковым — подлинные и замечательные полифонические диалоги».</a:t>
            </a:r>
          </a:p>
          <a:p>
            <a:pPr marL="1588" indent="-1588" algn="r" eaLnBrk="1" hangingPunct="1">
              <a:buFontTx/>
              <a:buNone/>
            </a:pPr>
            <a:r>
              <a:rPr lang="ru-RU" smtClean="0"/>
              <a:t>(М. М. Бахтин)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-311150" y="5099050"/>
            <a:ext cx="2525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i="1"/>
          </a:p>
        </p:txBody>
      </p:sp>
      <p:pic>
        <p:nvPicPr>
          <p:cNvPr id="137221" name="Picture 5" descr="BD1820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38" y="4864100"/>
            <a:ext cx="579596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22" name="Text Box 7"/>
          <p:cNvSpPr txBox="1">
            <a:spLocks noChangeArrowheads="1"/>
          </p:cNvSpPr>
          <p:nvPr/>
        </p:nvSpPr>
        <p:spPr bwMode="auto">
          <a:xfrm>
            <a:off x="1874838" y="5003800"/>
            <a:ext cx="5122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i="1"/>
              <a:t>Полифонизм – гармоничное многоголосие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23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50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Порфирий Петрович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752"/>
            <a:ext cx="9144000" cy="5975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dirty="0" smtClean="0"/>
              <a:t>Зачем Раскольников идет к Порфирию Петровичу в первый раз? После каких событий он решился на диалог со следователем? 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Перечитайте диалог героев: «— Так вы все-таки верите в Новый Иерусалим?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— Верую, — твердо отвечал Раскольников...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— И-и-и в Бога веруете?... И-и в воскресение Лазаря веруете?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— </a:t>
            </a:r>
            <a:r>
              <a:rPr lang="ru-RU" dirty="0" err="1" smtClean="0"/>
              <a:t>Ве</a:t>
            </a:r>
            <a:r>
              <a:rPr lang="ru-RU" dirty="0" smtClean="0"/>
              <a:t>-верую...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— Буквально веруете?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— Буквально».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7104059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5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Порфирий Петрович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882650"/>
            <a:ext cx="9144000" cy="597535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dirty="0" smtClean="0"/>
              <a:t>Почему запнулся Раскольников, отвечая на один из вопросов следователя. Когда еще на страницах романа прозвучит имя Лазаря?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Можно ли считать вторую встречу со следователем кульминационной? Как начинает «звучать» в этой встрече тема страдания, возникшая в первом разговоре?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Почему последняя встреча состоялась по инициативе </a:t>
            </a:r>
            <a:r>
              <a:rPr lang="ru-RU" dirty="0" err="1" smtClean="0"/>
              <a:t>следователя?Как</a:t>
            </a:r>
            <a:r>
              <a:rPr lang="ru-RU" dirty="0" smtClean="0"/>
              <a:t> развиваются в монологе Порфирия темы страдания и наказания? Какой путь выхода из тупика предлагает Порфирий? Следует ли его совету главный герой? </a:t>
            </a:r>
          </a:p>
        </p:txBody>
      </p:sp>
    </p:spTree>
    <p:extLst>
      <p:ext uri="{BB962C8B-B14F-4D97-AF65-F5344CB8AC3E}">
        <p14:creationId xmlns:p14="http://schemas.microsoft.com/office/powerpoint/2010/main" val="258816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0"/>
            <a:ext cx="8229600" cy="7239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Двойники Раскольникова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50900"/>
            <a:ext cx="8193088" cy="54800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ru-RU" sz="2400" i="1" dirty="0" smtClean="0"/>
          </a:p>
          <a:p>
            <a:pPr eaLnBrk="1" hangingPunct="1">
              <a:lnSpc>
                <a:spcPct val="80000"/>
              </a:lnSpc>
            </a:pPr>
            <a:r>
              <a:rPr lang="ru-RU" sz="3600" i="1" dirty="0" smtClean="0"/>
              <a:t>С. В. Белов: </a:t>
            </a:r>
            <a:r>
              <a:rPr lang="ru-RU" sz="3600" dirty="0" smtClean="0"/>
              <a:t>«Раскольников не только композиционный, но и духовный центр романа... Трагедия происходит в душе Раскольникова, и все остальные действующие лица вместе с ним пытаются разгадать тайну этой трагедии. Все чувствуют значительность его личности, все поражены противоречиями этой личности, </a:t>
            </a:r>
            <a:r>
              <a:rPr lang="ru-RU" sz="3600" b="1" i="1" dirty="0" smtClean="0"/>
              <a:t>все хотят отгадать загадку его роковой раздвоенности</a:t>
            </a:r>
            <a:r>
              <a:rPr lang="ru-RU" sz="3600" dirty="0" smtClean="0"/>
              <a:t>».</a:t>
            </a:r>
          </a:p>
          <a:p>
            <a:pPr eaLnBrk="1" hangingPunct="1">
              <a:lnSpc>
                <a:spcPct val="80000"/>
              </a:lnSpc>
            </a:pP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8791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41288"/>
            <a:ext cx="8229600" cy="876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Порфирий Петрович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9144000" cy="4525963"/>
          </a:xfrm>
        </p:spPr>
        <p:txBody>
          <a:bodyPr>
            <a:noAutofit/>
          </a:bodyPr>
          <a:lstStyle/>
          <a:p>
            <a:pPr marL="1588" indent="-1588" algn="ctr" eaLnBrk="1" hangingPunct="1">
              <a:lnSpc>
                <a:spcPct val="80000"/>
              </a:lnSpc>
              <a:buFontTx/>
              <a:buNone/>
            </a:pPr>
            <a:r>
              <a:rPr lang="ru-RU" i="1" dirty="0" smtClean="0">
                <a:solidFill>
                  <a:srgbClr val="C00000"/>
                </a:solidFill>
              </a:rPr>
              <a:t>В литературоведении сложились  различные трактовки образа Порфирия Петровича:</a:t>
            </a:r>
          </a:p>
          <a:p>
            <a:pPr marL="1588" indent="-1588" eaLnBrk="1" hangingPunct="1">
              <a:lnSpc>
                <a:spcPct val="80000"/>
              </a:lnSpc>
            </a:pPr>
            <a:r>
              <a:rPr lang="ru-RU" dirty="0" smtClean="0"/>
              <a:t>  </a:t>
            </a:r>
            <a:r>
              <a:rPr lang="ru-RU" i="1" dirty="0" smtClean="0">
                <a:solidFill>
                  <a:srgbClr val="0070C0"/>
                </a:solidFill>
              </a:rPr>
              <a:t>«… образ Порфирия Петровича выполняет в романе функцию идеологического заместителя автора; выразителя его оценок общественно-политической природы теории и преступления главного героя»</a:t>
            </a:r>
          </a:p>
          <a:p>
            <a:pPr marL="1588" indent="-1588" eaLnBrk="1" hangingPunct="1">
              <a:lnSpc>
                <a:spcPct val="80000"/>
              </a:lnSpc>
            </a:pPr>
            <a:r>
              <a:rPr lang="ru-RU" dirty="0" smtClean="0"/>
              <a:t> «… </a:t>
            </a:r>
            <a:r>
              <a:rPr lang="ru-RU" i="1" dirty="0" smtClean="0">
                <a:solidFill>
                  <a:srgbClr val="7030A0"/>
                </a:solidFill>
              </a:rPr>
              <a:t>блестяще демонстрирует пути, методы и средства идеологической защиты существующего строя под маской гуманности и справедливости» </a:t>
            </a:r>
          </a:p>
        </p:txBody>
      </p:sp>
    </p:spTree>
    <p:extLst>
      <p:ext uri="{BB962C8B-B14F-4D97-AF65-F5344CB8AC3E}">
        <p14:creationId xmlns:p14="http://schemas.microsoft.com/office/powerpoint/2010/main" val="21078854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41288"/>
            <a:ext cx="8229600" cy="876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Раскольников и Порфирий Петрович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>
            <a:noAutofit/>
          </a:bodyPr>
          <a:lstStyle/>
          <a:p>
            <a:pPr marL="1588" indent="-1588" eaLnBrk="1" hangingPunct="1">
              <a:lnSpc>
                <a:spcPct val="80000"/>
              </a:lnSpc>
            </a:pPr>
            <a:r>
              <a:rPr lang="ru-RU" sz="3600" i="1" dirty="0" smtClean="0"/>
              <a:t>«… несостоявшийся человек, в чем-то, может быть, и несостоявшийся Раскольников. Поэтому и лучше понимает того, но за это и мстит. Его проницательность рождена или усилена его уязвимостью. У меня, мол, не вышло, а ты осмелился, — вот и получай. В романе он проходит путь нравственного возрождения».</a:t>
            </a:r>
          </a:p>
          <a:p>
            <a:pPr marL="1588" indent="-1588" eaLnBrk="1" hangingPunct="1">
              <a:lnSpc>
                <a:spcPct val="80000"/>
              </a:lnSpc>
            </a:pPr>
            <a:endParaRPr lang="ru-RU" sz="3600" i="1" dirty="0" smtClean="0"/>
          </a:p>
          <a:p>
            <a:pPr marL="1588" indent="-1588" algn="ctr" eaLnBrk="1" hangingPunct="1">
              <a:lnSpc>
                <a:spcPct val="80000"/>
              </a:lnSpc>
              <a:buFontTx/>
              <a:buNone/>
            </a:pPr>
            <a:r>
              <a:rPr lang="ru-RU" sz="3600" i="1" dirty="0" smtClean="0">
                <a:solidFill>
                  <a:srgbClr val="FF0000"/>
                </a:solidFill>
              </a:rPr>
              <a:t>Какую функцию, по-вашему,  выполняет этот образ в романе?</a:t>
            </a:r>
          </a:p>
        </p:txBody>
      </p:sp>
    </p:spTree>
    <p:extLst>
      <p:ext uri="{BB962C8B-B14F-4D97-AF65-F5344CB8AC3E}">
        <p14:creationId xmlns:p14="http://schemas.microsoft.com/office/powerpoint/2010/main" val="3019312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6900" y="234950"/>
            <a:ext cx="8547100" cy="6000750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  <a:buFontTx/>
              <a:buNone/>
            </a:pPr>
            <a:r>
              <a:rPr lang="ru-RU" sz="3600" dirty="0" smtClean="0"/>
              <a:t>«Три встречи Порфирия с Раскольниковым — это вовсе не обычные следовательские допросы; и не потому что они проходят «не по форме», а потому, что они нарушают самые основы традиционного типа взаимоотношений следователя и преступника. Все три встречи - замечательные полифонические диалоги» </a:t>
            </a:r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endParaRPr lang="ru-RU" sz="3600" i="1" dirty="0"/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r>
              <a:rPr lang="ru-RU" sz="3600" i="1" dirty="0" smtClean="0"/>
              <a:t>М. М. Бахтин.</a:t>
            </a:r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8669361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6900" y="234950"/>
            <a:ext cx="8547100" cy="6000750"/>
          </a:xfrm>
        </p:spPr>
        <p:txBody>
          <a:bodyPr>
            <a:normAutofit lnSpcReduction="10000"/>
          </a:bodyPr>
          <a:lstStyle/>
          <a:p>
            <a:pPr marL="1588" indent="-1588"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«Первая встреча намечает нам характер и тему борьбы, а также главных героев трагедии. Вторая встреча - интрига достигает своего высшего пункта и напряжения: впавший в уныние Раскольников опять воспрянул духом после неожиданного признания Николая и посещения «мещанина». Заключается она смелым заявлением Раскольникова: «Теперь мы еще поборемся». Третье действие — встреча противников в комнате Раскольникова - завершается неожиданной катастрофой: &lt;...&gt; с «серьезной и озабоченной миной» Порфирий представляет Раскольникову все выгоды добровольного покаяния».</a:t>
            </a:r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 </a:t>
            </a:r>
            <a:r>
              <a:rPr lang="ru-RU" i="1" dirty="0" smtClean="0"/>
              <a:t>К. К. Истомин.</a:t>
            </a:r>
            <a:endParaRPr lang="ru-RU" dirty="0" smtClean="0"/>
          </a:p>
          <a:p>
            <a:pPr marL="1588" indent="-1588" eaLnBrk="1" hangingPunct="1">
              <a:lnSpc>
                <a:spcPct val="80000"/>
              </a:lnSpc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3488441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6900" y="234950"/>
            <a:ext cx="8547100" cy="6000750"/>
          </a:xfrm>
        </p:spPr>
        <p:txBody>
          <a:bodyPr>
            <a:normAutofit/>
          </a:bodyPr>
          <a:lstStyle/>
          <a:p>
            <a:pPr marL="1588" indent="-1588" eaLnBrk="1" hangingPunct="1">
              <a:lnSpc>
                <a:spcPct val="80000"/>
              </a:lnSpc>
            </a:pPr>
            <a:endParaRPr lang="ru-RU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sz="3600" i="1" dirty="0" smtClean="0"/>
              <a:t>1. Опираясь на приведенные выше высказывания, объясните развитие действий в этих трех сценах, раскройте мотивы поведения преступника и следователя.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sz="3600" i="1" dirty="0" smtClean="0"/>
          </a:p>
          <a:p>
            <a:pPr marL="1588" indent="-1588" eaLnBrk="1" hangingPunct="1">
              <a:lnSpc>
                <a:spcPct val="80000"/>
              </a:lnSpc>
              <a:buFontTx/>
              <a:buNone/>
            </a:pPr>
            <a:r>
              <a:rPr lang="ru-RU" sz="3600" i="1" dirty="0" smtClean="0"/>
              <a:t>2.  Какова роль этих сцен в романе?</a:t>
            </a:r>
          </a:p>
        </p:txBody>
      </p:sp>
    </p:spTree>
    <p:extLst>
      <p:ext uri="{BB962C8B-B14F-4D97-AF65-F5344CB8AC3E}">
        <p14:creationId xmlns:p14="http://schemas.microsoft.com/office/powerpoint/2010/main" val="29605924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72419"/>
            <a:ext cx="8686800" cy="841248"/>
          </a:xfrm>
        </p:spPr>
        <p:txBody>
          <a:bodyPr/>
          <a:lstStyle/>
          <a:p>
            <a:pPr eaLnBrk="1" hangingPunct="1"/>
            <a:r>
              <a:rPr lang="ru-RU" sz="3200" b="1" i="1" dirty="0" smtClean="0"/>
              <a:t>В Раскольникове всего «слишком»</a:t>
            </a:r>
          </a:p>
        </p:txBody>
      </p:sp>
      <p:sp>
        <p:nvSpPr>
          <p:cNvPr id="89095" name="AutoShape 7"/>
          <p:cNvSpPr>
            <a:spLocks noChangeArrowheads="1"/>
          </p:cNvSpPr>
          <p:nvPr/>
        </p:nvSpPr>
        <p:spPr bwMode="auto">
          <a:xfrm>
            <a:off x="468313" y="1196975"/>
            <a:ext cx="2087562" cy="1008063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468312" y="1285507"/>
            <a:ext cx="23754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/>
              <a:t>Протест </a:t>
            </a:r>
            <a:r>
              <a:rPr lang="ru-RU" sz="2400" b="1" dirty="0" err="1"/>
              <a:t>Лебезятникова</a:t>
            </a:r>
            <a:endParaRPr lang="ru-RU" sz="2400" b="1" dirty="0"/>
          </a:p>
        </p:txBody>
      </p:sp>
      <p:sp>
        <p:nvSpPr>
          <p:cNvPr id="89097" name="AutoShape 9"/>
          <p:cNvSpPr>
            <a:spLocks noChangeArrowheads="1"/>
          </p:cNvSpPr>
          <p:nvPr/>
        </p:nvSpPr>
        <p:spPr bwMode="auto">
          <a:xfrm>
            <a:off x="6156325" y="908050"/>
            <a:ext cx="2376488" cy="1152525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6732588" y="1225946"/>
            <a:ext cx="16557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dirty="0"/>
              <a:t>бунт</a:t>
            </a:r>
          </a:p>
        </p:txBody>
      </p:sp>
      <p:sp>
        <p:nvSpPr>
          <p:cNvPr id="89099" name="AutoShape 11"/>
          <p:cNvSpPr>
            <a:spLocks noChangeArrowheads="1"/>
          </p:cNvSpPr>
          <p:nvPr/>
        </p:nvSpPr>
        <p:spPr bwMode="auto">
          <a:xfrm>
            <a:off x="1116013" y="2420938"/>
            <a:ext cx="2232025" cy="12954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1116013" y="2589034"/>
            <a:ext cx="2232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/>
              <a:t>Единичное добро Разумихина</a:t>
            </a:r>
          </a:p>
        </p:txBody>
      </p:sp>
      <p:sp>
        <p:nvSpPr>
          <p:cNvPr id="89101" name="AutoShape 13"/>
          <p:cNvSpPr>
            <a:spLocks noChangeArrowheads="1"/>
          </p:cNvSpPr>
          <p:nvPr/>
        </p:nvSpPr>
        <p:spPr bwMode="auto">
          <a:xfrm>
            <a:off x="6300788" y="2349500"/>
            <a:ext cx="2303462" cy="1439863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6156327" y="2653139"/>
            <a:ext cx="23764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/>
              <a:t>Вселенские масштабы добра</a:t>
            </a:r>
          </a:p>
        </p:txBody>
      </p:sp>
      <p:sp>
        <p:nvSpPr>
          <p:cNvPr id="89103" name="AutoShape 15"/>
          <p:cNvSpPr>
            <a:spLocks noChangeArrowheads="1"/>
          </p:cNvSpPr>
          <p:nvPr/>
        </p:nvSpPr>
        <p:spPr bwMode="auto">
          <a:xfrm>
            <a:off x="900113" y="4797425"/>
            <a:ext cx="2447925" cy="1368425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1116013" y="5229225"/>
            <a:ext cx="2087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/>
              <a:t>Арифметика Лужина</a:t>
            </a:r>
          </a:p>
        </p:txBody>
      </p:sp>
      <p:sp>
        <p:nvSpPr>
          <p:cNvPr id="89105" name="AutoShape 17"/>
          <p:cNvSpPr>
            <a:spLocks noChangeArrowheads="1"/>
          </p:cNvSpPr>
          <p:nvPr/>
        </p:nvSpPr>
        <p:spPr bwMode="auto">
          <a:xfrm>
            <a:off x="5867400" y="4581525"/>
            <a:ext cx="2305050" cy="1223963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5724129" y="4652963"/>
            <a:ext cx="25922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dirty="0"/>
              <a:t>Теория, толкающая к топору</a:t>
            </a:r>
          </a:p>
        </p:txBody>
      </p:sp>
      <p:cxnSp>
        <p:nvCxnSpPr>
          <p:cNvPr id="89108" name="AutoShape 20"/>
          <p:cNvCxnSpPr>
            <a:cxnSpLocks noChangeShapeType="1"/>
            <a:stCxn id="89096" idx="3"/>
            <a:endCxn id="89097" idx="1"/>
          </p:cNvCxnSpPr>
          <p:nvPr/>
        </p:nvCxnSpPr>
        <p:spPr bwMode="auto">
          <a:xfrm flipV="1">
            <a:off x="2843808" y="1484313"/>
            <a:ext cx="3312517" cy="21669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109" name="AutoShape 21"/>
          <p:cNvCxnSpPr>
            <a:cxnSpLocks noChangeShapeType="1"/>
          </p:cNvCxnSpPr>
          <p:nvPr/>
        </p:nvCxnSpPr>
        <p:spPr bwMode="auto">
          <a:xfrm rot="5400000" flipH="1" flipV="1">
            <a:off x="4060825" y="1347788"/>
            <a:ext cx="554037" cy="3995738"/>
          </a:xfrm>
          <a:prstGeom prst="bentConnector4">
            <a:avLst>
              <a:gd name="adj1" fmla="val -40972"/>
              <a:gd name="adj2" fmla="val 62139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110" name="AutoShape 22"/>
          <p:cNvCxnSpPr>
            <a:cxnSpLocks noChangeShapeType="1"/>
          </p:cNvCxnSpPr>
          <p:nvPr/>
        </p:nvCxnSpPr>
        <p:spPr bwMode="auto">
          <a:xfrm>
            <a:off x="3348038" y="5516563"/>
            <a:ext cx="3671887" cy="201612"/>
          </a:xfrm>
          <a:prstGeom prst="bentConnector4">
            <a:avLst>
              <a:gd name="adj1" fmla="val 34282"/>
              <a:gd name="adj2" fmla="val 27322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3299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890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89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89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891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8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70" decel="1000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770" decel="100000"/>
                                        <p:tgtEl>
                                          <p:spTgt spid="891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70" decel="1000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770" decel="100000"/>
                                        <p:tgtEl>
                                          <p:spTgt spid="891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5" grpId="0" animBg="1"/>
      <p:bldP spid="89096" grpId="0"/>
      <p:bldP spid="89097" grpId="0" animBg="1"/>
      <p:bldP spid="89098" grpId="0"/>
      <p:bldP spid="89099" grpId="0" animBg="1"/>
      <p:bldP spid="89100" grpId="0"/>
      <p:bldP spid="89101" grpId="0" animBg="1"/>
      <p:bldP spid="89102" grpId="0"/>
      <p:bldP spid="89103" grpId="0" animBg="1"/>
      <p:bldP spid="89104" grpId="0"/>
      <p:bldP spid="89105" grpId="0" animBg="1"/>
      <p:bldP spid="89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0"/>
            <a:ext cx="8229600" cy="7239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Двойники Раскольникова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ru-RU" sz="2400" i="1" dirty="0" smtClean="0"/>
          </a:p>
          <a:p>
            <a:pPr eaLnBrk="1" hangingPunct="1">
              <a:lnSpc>
                <a:spcPct val="80000"/>
              </a:lnSpc>
            </a:pPr>
            <a:r>
              <a:rPr lang="ru-RU" sz="3600" i="1" dirty="0" smtClean="0"/>
              <a:t>М. М. Бахтин: </a:t>
            </a:r>
            <a:r>
              <a:rPr lang="ru-RU" sz="3600" dirty="0" smtClean="0"/>
              <a:t>«Каждое лицо входит, в его, Раскольникова, внутреннюю речь как символ некой позиции, как символ определенного жизненного решения тех самых идеологических вопросов, которые его мучат. Достаточно человеку появиться в его кругозоре, чтобы он тотчас же </a:t>
            </a:r>
            <a:r>
              <a:rPr lang="ru-RU" sz="3600" b="1" i="1" dirty="0" smtClean="0"/>
              <a:t>стал для него воплощенным разрешением его собственного вопроса</a:t>
            </a:r>
            <a:r>
              <a:rPr lang="ru-RU" sz="3600" dirty="0" smtClean="0"/>
              <a:t>; поэтому каждый задевает его за живое и получает твердую роль в его внутренней речи».</a:t>
            </a:r>
          </a:p>
        </p:txBody>
      </p:sp>
    </p:spTree>
    <p:extLst>
      <p:ext uri="{BB962C8B-B14F-4D97-AF65-F5344CB8AC3E}">
        <p14:creationId xmlns:p14="http://schemas.microsoft.com/office/powerpoint/2010/main" val="23546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07044531"/>
              </p:ext>
            </p:extLst>
          </p:nvPr>
        </p:nvGraphicFramePr>
        <p:xfrm>
          <a:off x="0" y="44624"/>
          <a:ext cx="9144000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3708400" y="1557338"/>
            <a:ext cx="73025" cy="302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2268538" y="3068638"/>
            <a:ext cx="2951162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>
            <a:off x="2627313" y="2060575"/>
            <a:ext cx="2160587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 flipV="1">
            <a:off x="2627313" y="2133600"/>
            <a:ext cx="2232025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2155261" y="2745472"/>
            <a:ext cx="3456384" cy="646331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b="1" dirty="0">
                <a:solidFill>
                  <a:srgbClr val="0070C0"/>
                </a:solidFill>
              </a:rPr>
              <a:t>Раскольников</a:t>
            </a:r>
          </a:p>
        </p:txBody>
      </p:sp>
      <p:sp>
        <p:nvSpPr>
          <p:cNvPr id="80915" name="AutoShape 19"/>
          <p:cNvSpPr>
            <a:spLocks noChangeArrowheads="1"/>
          </p:cNvSpPr>
          <p:nvPr/>
        </p:nvSpPr>
        <p:spPr bwMode="auto">
          <a:xfrm>
            <a:off x="6156325" y="3500438"/>
            <a:ext cx="2089150" cy="576262"/>
          </a:xfrm>
          <a:prstGeom prst="wedgeRoundRectCallout">
            <a:avLst>
              <a:gd name="adj1" fmla="val -165649"/>
              <a:gd name="adj2" fmla="val -7742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 dirty="0"/>
              <a:t>Соня</a:t>
            </a:r>
          </a:p>
        </p:txBody>
      </p:sp>
      <p:sp>
        <p:nvSpPr>
          <p:cNvPr id="80917" name="AutoShape 21"/>
          <p:cNvSpPr>
            <a:spLocks noChangeArrowheads="1"/>
          </p:cNvSpPr>
          <p:nvPr/>
        </p:nvSpPr>
        <p:spPr bwMode="auto">
          <a:xfrm>
            <a:off x="6659563" y="4292600"/>
            <a:ext cx="2304925" cy="647700"/>
          </a:xfrm>
          <a:prstGeom prst="wedgeRoundRectCallout">
            <a:avLst>
              <a:gd name="adj1" fmla="val -181083"/>
              <a:gd name="adj2" fmla="val -19777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 dirty="0"/>
              <a:t>Порфирий</a:t>
            </a:r>
          </a:p>
        </p:txBody>
      </p:sp>
      <p:sp>
        <p:nvSpPr>
          <p:cNvPr id="80919" name="AutoShape 23"/>
          <p:cNvSpPr>
            <a:spLocks noChangeArrowheads="1"/>
          </p:cNvSpPr>
          <p:nvPr/>
        </p:nvSpPr>
        <p:spPr bwMode="auto">
          <a:xfrm>
            <a:off x="4501357" y="5230019"/>
            <a:ext cx="2159793" cy="576262"/>
          </a:xfrm>
          <a:prstGeom prst="wedgeRoundRectCallout">
            <a:avLst>
              <a:gd name="adj1" fmla="val -87153"/>
              <a:gd name="adj2" fmla="val -3786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 dirty="0"/>
              <a:t>Разумихин</a:t>
            </a:r>
          </a:p>
        </p:txBody>
      </p:sp>
      <p:sp>
        <p:nvSpPr>
          <p:cNvPr id="80920" name="AutoShape 24"/>
          <p:cNvSpPr>
            <a:spLocks noChangeArrowheads="1"/>
          </p:cNvSpPr>
          <p:nvPr/>
        </p:nvSpPr>
        <p:spPr bwMode="auto">
          <a:xfrm>
            <a:off x="971600" y="4508500"/>
            <a:ext cx="2017663" cy="576263"/>
          </a:xfrm>
          <a:prstGeom prst="wedgeRoundRectCallout">
            <a:avLst>
              <a:gd name="adj1" fmla="val 83685"/>
              <a:gd name="adj2" fmla="val -2497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 dirty="0"/>
              <a:t>Лужин</a:t>
            </a:r>
          </a:p>
        </p:txBody>
      </p:sp>
      <p:sp>
        <p:nvSpPr>
          <p:cNvPr id="80921" name="AutoShape 25"/>
          <p:cNvSpPr>
            <a:spLocks noChangeArrowheads="1"/>
          </p:cNvSpPr>
          <p:nvPr/>
        </p:nvSpPr>
        <p:spPr bwMode="auto">
          <a:xfrm>
            <a:off x="0" y="1846262"/>
            <a:ext cx="2989263" cy="574675"/>
          </a:xfrm>
          <a:prstGeom prst="wedgeRoundRectCallout">
            <a:avLst>
              <a:gd name="adj1" fmla="val 88375"/>
              <a:gd name="adj2" fmla="val 1011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 dirty="0"/>
              <a:t>Свидригайлов</a:t>
            </a:r>
          </a:p>
        </p:txBody>
      </p:sp>
      <p:sp>
        <p:nvSpPr>
          <p:cNvPr id="80922" name="AutoShape 26"/>
          <p:cNvSpPr>
            <a:spLocks noChangeArrowheads="1"/>
          </p:cNvSpPr>
          <p:nvPr/>
        </p:nvSpPr>
        <p:spPr bwMode="auto">
          <a:xfrm>
            <a:off x="1187153" y="261143"/>
            <a:ext cx="2880320" cy="576263"/>
          </a:xfrm>
          <a:prstGeom prst="wedgeRoundRectCallout">
            <a:avLst>
              <a:gd name="adj1" fmla="val 40078"/>
              <a:gd name="adj2" fmla="val 38087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dirty="0" err="1"/>
              <a:t>Лебезятников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0396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80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80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80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809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809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809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809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70" decel="100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770" decel="100000"/>
                                        <p:tgtEl>
                                          <p:spTgt spid="809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70" decel="100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770" decel="100000"/>
                                        <p:tgtEl>
                                          <p:spTgt spid="809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80910" grpId="0" animBg="1"/>
      <p:bldP spid="80910" grpId="1" animBg="1"/>
      <p:bldP spid="80911" grpId="0" animBg="1"/>
      <p:bldP spid="80912" grpId="0" animBg="1"/>
      <p:bldP spid="80912" grpId="1" animBg="1"/>
      <p:bldP spid="80913" grpId="0" animBg="1"/>
      <p:bldP spid="80914" grpId="0" animBg="1"/>
      <p:bldP spid="80915" grpId="0" animBg="1"/>
      <p:bldP spid="80917" grpId="0" animBg="1"/>
      <p:bldP spid="80919" grpId="0" animBg="1"/>
      <p:bldP spid="80920" grpId="0" animBg="1"/>
      <p:bldP spid="80921" grpId="0" animBg="1"/>
      <p:bldP spid="809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2687" y="116632"/>
            <a:ext cx="1081088" cy="793750"/>
          </a:xfrm>
          <a:noFill/>
        </p:spPr>
      </p:pic>
      <p:pic>
        <p:nvPicPr>
          <p:cNvPr id="88067" name="Picture 3" descr="ЛУЖИ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63512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8" name="Picture 4" descr="расскольник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00213"/>
            <a:ext cx="19177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9" name="Picture 5" descr="ПОРФЕРИЙ ПЕТРОВИЧ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341438"/>
            <a:ext cx="12954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0" name="Picture 6" descr="СОН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05263"/>
            <a:ext cx="1314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1" name="Picture 7" descr="СВИДРИГАЙЛОВ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05263"/>
            <a:ext cx="171767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3708400" y="4437063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Раскольников</a:t>
            </a: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395288" y="2565400"/>
            <a:ext cx="1655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Лужин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6227763" y="1052513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Разумихин</a:t>
            </a: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7308850" y="3068638"/>
            <a:ext cx="2016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Порфирий Петрович</a:t>
            </a: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7343775" y="609282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Соня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755650" y="2997200"/>
            <a:ext cx="1655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kumimoji="0" lang="ru-RU">
              <a:latin typeface="Arial" charset="0"/>
            </a:endParaRPr>
          </a:p>
        </p:txBody>
      </p:sp>
      <p:sp>
        <p:nvSpPr>
          <p:cNvPr id="88078" name="AutoShape 14"/>
          <p:cNvSpPr>
            <a:spLocks noChangeArrowheads="1"/>
          </p:cNvSpPr>
          <p:nvPr/>
        </p:nvSpPr>
        <p:spPr bwMode="auto">
          <a:xfrm>
            <a:off x="539750" y="2997200"/>
            <a:ext cx="1944688" cy="50323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611188" y="3068638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>
                <a:latin typeface="Arial" charset="0"/>
              </a:rPr>
              <a:t>Лебезятников</a:t>
            </a:r>
          </a:p>
        </p:txBody>
      </p:sp>
      <p:sp>
        <p:nvSpPr>
          <p:cNvPr id="88080" name="Text Box 16"/>
          <p:cNvSpPr txBox="1">
            <a:spLocks noChangeArrowheads="1"/>
          </p:cNvSpPr>
          <p:nvPr/>
        </p:nvSpPr>
        <p:spPr bwMode="auto">
          <a:xfrm>
            <a:off x="323850" y="6320559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0" lang="ru-RU" dirty="0">
                <a:latin typeface="Arial" charset="0"/>
              </a:rPr>
              <a:t>Свидригайлов</a:t>
            </a:r>
          </a:p>
        </p:txBody>
      </p:sp>
      <p:cxnSp>
        <p:nvCxnSpPr>
          <p:cNvPr id="88081" name="AutoShape 17"/>
          <p:cNvCxnSpPr>
            <a:cxnSpLocks noChangeShapeType="1"/>
          </p:cNvCxnSpPr>
          <p:nvPr/>
        </p:nvCxnSpPr>
        <p:spPr bwMode="auto">
          <a:xfrm flipV="1">
            <a:off x="5724525" y="2133600"/>
            <a:ext cx="1970088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2" name="AutoShape 18"/>
          <p:cNvCxnSpPr>
            <a:cxnSpLocks noChangeShapeType="1"/>
          </p:cNvCxnSpPr>
          <p:nvPr/>
        </p:nvCxnSpPr>
        <p:spPr bwMode="auto">
          <a:xfrm>
            <a:off x="5724525" y="3068638"/>
            <a:ext cx="1970088" cy="1954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3" name="AutoShape 19"/>
          <p:cNvCxnSpPr>
            <a:cxnSpLocks noChangeShapeType="1"/>
          </p:cNvCxnSpPr>
          <p:nvPr/>
        </p:nvCxnSpPr>
        <p:spPr bwMode="auto">
          <a:xfrm flipV="1">
            <a:off x="5724525" y="1412875"/>
            <a:ext cx="1250950" cy="1639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4" name="AutoShape 20"/>
          <p:cNvCxnSpPr>
            <a:cxnSpLocks noChangeShapeType="1"/>
          </p:cNvCxnSpPr>
          <p:nvPr/>
        </p:nvCxnSpPr>
        <p:spPr bwMode="auto">
          <a:xfrm flipH="1" flipV="1">
            <a:off x="1979613" y="1484313"/>
            <a:ext cx="1820862" cy="1573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5" name="AutoShape 21"/>
          <p:cNvCxnSpPr>
            <a:cxnSpLocks noChangeShapeType="1"/>
            <a:endCxn id="88078" idx="3"/>
          </p:cNvCxnSpPr>
          <p:nvPr/>
        </p:nvCxnSpPr>
        <p:spPr bwMode="auto">
          <a:xfrm flipH="1">
            <a:off x="2484438" y="3068638"/>
            <a:ext cx="1150937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6" name="AutoShape 22"/>
          <p:cNvCxnSpPr>
            <a:cxnSpLocks noChangeShapeType="1"/>
          </p:cNvCxnSpPr>
          <p:nvPr/>
        </p:nvCxnSpPr>
        <p:spPr bwMode="auto">
          <a:xfrm flipH="1">
            <a:off x="2124075" y="3644900"/>
            <a:ext cx="1666875" cy="1512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7" name="AutoShape 23"/>
          <p:cNvCxnSpPr>
            <a:cxnSpLocks noChangeShapeType="1"/>
          </p:cNvCxnSpPr>
          <p:nvPr/>
        </p:nvCxnSpPr>
        <p:spPr bwMode="auto">
          <a:xfrm flipV="1">
            <a:off x="2124075" y="5013325"/>
            <a:ext cx="5554663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8" name="AutoShape 24"/>
          <p:cNvCxnSpPr>
            <a:cxnSpLocks noChangeShapeType="1"/>
          </p:cNvCxnSpPr>
          <p:nvPr/>
        </p:nvCxnSpPr>
        <p:spPr bwMode="auto">
          <a:xfrm flipV="1">
            <a:off x="2484438" y="2133600"/>
            <a:ext cx="5183187" cy="1082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9" name="AutoShape 25"/>
          <p:cNvCxnSpPr>
            <a:cxnSpLocks noChangeShapeType="1"/>
          </p:cNvCxnSpPr>
          <p:nvPr/>
        </p:nvCxnSpPr>
        <p:spPr bwMode="auto">
          <a:xfrm flipV="1">
            <a:off x="1979613" y="620713"/>
            <a:ext cx="4484687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676909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8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88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3" grpId="0"/>
      <p:bldP spid="88078" grpId="0" animBg="1"/>
      <p:bldP spid="88079" grpId="0"/>
      <p:bldP spid="880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Соня Мармеладова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5195888" cy="47244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 smtClean="0"/>
              <a:t>Путь Сони – это путь покаяния, возвращение к родной земле, которую он осквернил</a:t>
            </a:r>
          </a:p>
          <a:p>
            <a:pPr eaLnBrk="1" hangingPunct="1"/>
            <a:r>
              <a:rPr lang="ru-RU" sz="3200" b="1" dirty="0" smtClean="0"/>
              <a:t>Протягивает ему кипарисовый крестик – символ возвращения к вере</a:t>
            </a:r>
          </a:p>
        </p:txBody>
      </p:sp>
      <p:pic>
        <p:nvPicPr>
          <p:cNvPr id="14340" name="Содержимое 7" descr="Соня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2125" y="857250"/>
            <a:ext cx="2486025" cy="3429000"/>
          </a:xfrm>
        </p:spPr>
      </p:pic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5500688" y="4357688"/>
            <a:ext cx="2786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b="1" i="1"/>
              <a:t>«Соня» Э. Неизвестный</a:t>
            </a:r>
          </a:p>
        </p:txBody>
      </p:sp>
    </p:spTree>
    <p:extLst>
      <p:ext uri="{BB962C8B-B14F-4D97-AF65-F5344CB8AC3E}">
        <p14:creationId xmlns:p14="http://schemas.microsoft.com/office/powerpoint/2010/main" val="38501462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Раскольников  - Соня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79863" y="1700808"/>
            <a:ext cx="9036496" cy="47244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dirty="0" smtClean="0">
                <a:solidFill>
                  <a:srgbClr val="002060"/>
                </a:solidFill>
              </a:rPr>
              <a:t>Не может перешагнуть через </a:t>
            </a:r>
            <a:r>
              <a:rPr lang="ru-RU" sz="3600" dirty="0" smtClean="0">
                <a:solidFill>
                  <a:srgbClr val="002060"/>
                </a:solidFill>
              </a:rPr>
              <a:t>совесть.</a:t>
            </a:r>
          </a:p>
          <a:p>
            <a:pPr eaLnBrk="1" hangingPunct="1"/>
            <a:endParaRPr lang="ru-RU" sz="36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ru-RU" sz="3600" dirty="0" smtClean="0">
                <a:solidFill>
                  <a:srgbClr val="002060"/>
                </a:solidFill>
              </a:rPr>
              <a:t>Собирается с ней вместе идти по одной дороге: «Мы вместе прокляты, вместе пойдём</a:t>
            </a:r>
            <a:r>
              <a:rPr lang="ru-RU" sz="3600" dirty="0" smtClean="0">
                <a:solidFill>
                  <a:srgbClr val="002060"/>
                </a:solidFill>
              </a:rPr>
              <a:t>»</a:t>
            </a:r>
            <a:endParaRPr lang="ru-RU" sz="3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47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2410</Words>
  <Application>Microsoft Office PowerPoint</Application>
  <PresentationFormat>Экран (4:3)</PresentationFormat>
  <Paragraphs>251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Трек</vt:lpstr>
      <vt:lpstr>     </vt:lpstr>
      <vt:lpstr>Полифонический роман</vt:lpstr>
      <vt:lpstr>Презентация PowerPoint</vt:lpstr>
      <vt:lpstr>Двойники Раскольникова</vt:lpstr>
      <vt:lpstr>Двойники Раскольникова</vt:lpstr>
      <vt:lpstr>Презентация PowerPoint</vt:lpstr>
      <vt:lpstr>Презентация PowerPoint</vt:lpstr>
      <vt:lpstr>Соня Мармеладова</vt:lpstr>
      <vt:lpstr>Раскольников  - Соня </vt:lpstr>
      <vt:lpstr>Раскольников и Лужин </vt:lpstr>
      <vt:lpstr>Раскольников и Лужин </vt:lpstr>
      <vt:lpstr>Теория Лужина</vt:lpstr>
      <vt:lpstr>Лужин</vt:lpstr>
      <vt:lpstr>Лужин</vt:lpstr>
      <vt:lpstr>Портрет Петра Петровича Лужина</vt:lpstr>
      <vt:lpstr>Раскольников и Свидригайлов</vt:lpstr>
      <vt:lpstr>Свидригайлов – Раскольников – Соня Рассматриваются философские, общечеловеческие проблемы</vt:lpstr>
      <vt:lpstr>Раскольников и Свидригайлов</vt:lpstr>
      <vt:lpstr>Презентация PowerPoint</vt:lpstr>
      <vt:lpstr>Свидригайлов</vt:lpstr>
      <vt:lpstr>Раскольников и Свидригайлов</vt:lpstr>
      <vt:lpstr>Раскольников и Свидригайлов</vt:lpstr>
      <vt:lpstr>Презентация PowerPoint</vt:lpstr>
      <vt:lpstr>Презентация PowerPoint</vt:lpstr>
      <vt:lpstr>Лебезятников</vt:lpstr>
      <vt:lpstr>Лебезятников</vt:lpstr>
      <vt:lpstr>Лебезятников Андрей Семенович</vt:lpstr>
      <vt:lpstr>Лебезятников</vt:lpstr>
      <vt:lpstr>карикатура</vt:lpstr>
      <vt:lpstr>Разумихин - альтруист</vt:lpstr>
      <vt:lpstr>Разумихин </vt:lpstr>
      <vt:lpstr>Разумихин</vt:lpstr>
      <vt:lpstr>В чем смысл сопоставлений:</vt:lpstr>
      <vt:lpstr>Три встречи Раскольникова  и Порфирия Петровича</vt:lpstr>
      <vt:lpstr>Порфирий Петрович выступает против бунта</vt:lpstr>
      <vt:lpstr>Раскольников</vt:lpstr>
      <vt:lpstr>Порфирий Петрович </vt:lpstr>
      <vt:lpstr>Раскольников и Порфирий Петрович</vt:lpstr>
      <vt:lpstr>Раскольников и Порфирий Петрович</vt:lpstr>
      <vt:lpstr>Раскольников и Порфирий Петрович</vt:lpstr>
      <vt:lpstr>Раскольников и Порфирий Петрович</vt:lpstr>
      <vt:lpstr>Презентация PowerPoint</vt:lpstr>
      <vt:lpstr>Презентация PowerPoint</vt:lpstr>
      <vt:lpstr>Презентация PowerPoint</vt:lpstr>
      <vt:lpstr>В Раскольникове всего «слишком»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User</dc:creator>
  <cp:lastModifiedBy>User</cp:lastModifiedBy>
  <cp:revision>2</cp:revision>
  <dcterms:created xsi:type="dcterms:W3CDTF">2015-01-02T00:42:05Z</dcterms:created>
  <dcterms:modified xsi:type="dcterms:W3CDTF">2015-01-02T00:48:24Z</dcterms:modified>
</cp:coreProperties>
</file>