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4" r:id="rId27"/>
    <p:sldId id="281" r:id="rId28"/>
    <p:sldId id="286" r:id="rId29"/>
    <p:sldId id="285" r:id="rId30"/>
    <p:sldId id="287" r:id="rId31"/>
    <p:sldId id="282" r:id="rId32"/>
    <p:sldId id="288" r:id="rId33"/>
    <p:sldId id="289" r:id="rId34"/>
    <p:sldId id="296" r:id="rId35"/>
    <p:sldId id="290" r:id="rId36"/>
    <p:sldId id="291" r:id="rId37"/>
    <p:sldId id="292" r:id="rId38"/>
    <p:sldId id="293" r:id="rId39"/>
    <p:sldId id="294" r:id="rId40"/>
    <p:sldId id="298" r:id="rId41"/>
    <p:sldId id="297" r:id="rId42"/>
    <p:sldId id="295" r:id="rId43"/>
    <p:sldId id="299" r:id="rId44"/>
    <p:sldId id="301" r:id="rId45"/>
    <p:sldId id="300" r:id="rId46"/>
    <p:sldId id="302" r:id="rId47"/>
    <p:sldId id="305" r:id="rId48"/>
    <p:sldId id="303" r:id="rId49"/>
    <p:sldId id="304" r:id="rId50"/>
    <p:sldId id="306" r:id="rId51"/>
    <p:sldId id="308" r:id="rId52"/>
    <p:sldId id="307" r:id="rId53"/>
    <p:sldId id="310" r:id="rId54"/>
    <p:sldId id="312" r:id="rId55"/>
    <p:sldId id="315" r:id="rId56"/>
    <p:sldId id="316" r:id="rId57"/>
    <p:sldId id="319" r:id="rId58"/>
    <p:sldId id="318" r:id="rId59"/>
    <p:sldId id="317" r:id="rId60"/>
    <p:sldId id="320" r:id="rId61"/>
    <p:sldId id="314" r:id="rId62"/>
    <p:sldId id="321" r:id="rId63"/>
    <p:sldId id="313" r:id="rId64"/>
    <p:sldId id="322" r:id="rId65"/>
    <p:sldId id="323" r:id="rId66"/>
    <p:sldId id="324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5" autoAdjust="0"/>
  </p:normalViewPr>
  <p:slideViewPr>
    <p:cSldViewPr>
      <p:cViewPr varScale="1">
        <p:scale>
          <a:sx n="99" d="100"/>
          <a:sy n="99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FC918C-1447-4A76-A915-412053071771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313ABA-B833-4D49-AD87-1168614E5B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image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1" y="1772816"/>
            <a:ext cx="3647754" cy="4572000"/>
          </a:xfrm>
          <a:prstGeom prst="dodec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331" y="116632"/>
            <a:ext cx="86084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«Город полусумасшедших».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u="sng" dirty="0" smtClean="0">
                <a:solidFill>
                  <a:srgbClr val="0070C0"/>
                </a:solidFill>
              </a:rPr>
              <a:t>Петербург </a:t>
            </a:r>
            <a:r>
              <a:rPr lang="ru-RU" sz="4400" b="1" i="1" u="sng" dirty="0">
                <a:solidFill>
                  <a:srgbClr val="0070C0"/>
                </a:solidFill>
              </a:rPr>
              <a:t>Достоевского</a:t>
            </a:r>
            <a:endParaRPr lang="ru-RU" sz="4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524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Петербург Лермонтова</a:t>
            </a:r>
          </a:p>
        </p:txBody>
      </p:sp>
      <p:pic>
        <p:nvPicPr>
          <p:cNvPr id="33795" name="Picture 4" descr="lermontov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8" y="1484784"/>
            <a:ext cx="3830637" cy="4525963"/>
          </a:xfrm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923928" y="1268760"/>
            <a:ext cx="52920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Увы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скучен этот город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своим туманом и водой!..</a:t>
            </a:r>
            <a:b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Куда ни взглянешь, красный ворот</a:t>
            </a:r>
            <a:b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шиш торчит перед тобой;</a:t>
            </a:r>
            <a:b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 милых сплетен — всё сурово,</a:t>
            </a:r>
            <a:b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Петербург Гоголя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1700"/>
            <a:ext cx="6337300" cy="5676900"/>
          </a:xfrm>
        </p:spPr>
        <p:txBody>
          <a:bodyPr>
            <a:normAutofit lnSpcReduction="1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верьте этому Невскому проспекту!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всегда закутываюсь покрепче плащом своим, когда иду по нем, и стараюсь вовсе не глядеть на встречающиеся предметы.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обман, всё мечта, всё не то, чем кажется!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лжет во всякое время, этот Невский проспект…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Н. В. Гоголь. Невский проспект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776413"/>
            <a:ext cx="25781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ekraso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" y="28848"/>
            <a:ext cx="32766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63888" y="1087438"/>
            <a:ext cx="565626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город, город роковой!..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Душа болит. Не в залах бальных,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Где торжествует суета,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приютах нищеты печальных</a:t>
            </a:r>
          </a:p>
          <a:p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Блуждает грустная мечта.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87900" y="3213100"/>
            <a:ext cx="374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6741" y="4725144"/>
            <a:ext cx="89289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обманчивый Петербург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не веселят уже меня твои гордые здания и все то, что есть в тебе блестящего и поразительного».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468313" y="115888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6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Петербург Некрасова</a:t>
            </a:r>
          </a:p>
        </p:txBody>
      </p:sp>
    </p:spTree>
    <p:extLst>
      <p:ext uri="{BB962C8B-B14F-4D97-AF65-F5344CB8AC3E}">
        <p14:creationId xmlns:p14="http://schemas.microsoft.com/office/powerpoint/2010/main" val="35571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Петербург Гончарова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1036638"/>
            <a:ext cx="5319762" cy="5313362"/>
          </a:xfrm>
        </p:spPr>
        <p:txBody>
          <a:bodyPr/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rgbClr val="000066"/>
                </a:solidFill>
              </a:rPr>
              <a:t>«…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всюду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обступили вас, как рать исполинов, дома,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 и дома, камень и камень, все одно и одно…нет простора и выхода взгляду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заперты со всех сторон, - кажется, и мысли и чувства людские также заперты". </a:t>
            </a:r>
          </a:p>
          <a:p>
            <a:pPr marL="1588" indent="-1588" algn="r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(И. А.  Гончаров. Обыкновенная история</a:t>
            </a:r>
            <a:r>
              <a:rPr lang="ru-RU" sz="1800" dirty="0" smtClean="0">
                <a:solidFill>
                  <a:srgbClr val="000066"/>
                </a:solidFill>
              </a:rPr>
              <a:t>)</a:t>
            </a:r>
            <a:endParaRPr lang="ru-RU" sz="1600" dirty="0" smtClean="0">
              <a:solidFill>
                <a:srgbClr val="000066"/>
              </a:solidFill>
            </a:endParaRPr>
          </a:p>
        </p:txBody>
      </p:sp>
      <p:pic>
        <p:nvPicPr>
          <p:cNvPr id="38916" name="Picture 4" descr="520px-Kramskoy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" y="188640"/>
            <a:ext cx="339517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062038" y="1801813"/>
            <a:ext cx="69151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Петербург Достоевского</a:t>
            </a:r>
          </a:p>
        </p:txBody>
      </p:sp>
    </p:spTree>
    <p:extLst>
      <p:ext uri="{BB962C8B-B14F-4D97-AF65-F5344CB8AC3E}">
        <p14:creationId xmlns:p14="http://schemas.microsoft.com/office/powerpoint/2010/main" val="177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23606" y="116632"/>
            <a:ext cx="5412490" cy="4536504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"…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в Петербурге довольно странные уголки.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эти места 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заглядывает то же солнце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светит для всех петербургских людей, 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заглядывает какое-то 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новое, как будто нарочно заказанное для этих углов.</a:t>
            </a:r>
            <a:endParaRPr lang="ru-RU" sz="2000" dirty="0" smtClean="0"/>
          </a:p>
        </p:txBody>
      </p:sp>
      <p:pic>
        <p:nvPicPr>
          <p:cNvPr id="44035" name="Picture 3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0152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2514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светит на всё иным, особенным светом.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этих углах &lt;…&gt; выживается как будто совсем другая жизнь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 М. Достоевский. Белые ночи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2257425" y="0"/>
            <a:ext cx="459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Петербург 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>
            <a:off x="2400300" y="811213"/>
            <a:ext cx="1466850" cy="1179512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552950" y="819150"/>
            <a:ext cx="1588" cy="1143000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318125" y="838200"/>
            <a:ext cx="1392238" cy="1133475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71550" y="19812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Гоголь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05250" y="198120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Некрасов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724650" y="2000250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Достоевский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71450" y="3976688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«фантасмагория»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657475" y="333375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«обманчивый Петербург»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848350" y="3981450"/>
            <a:ext cx="3295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«самый отвлеченный и умышленный город»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562475" y="2514600"/>
            <a:ext cx="0" cy="704850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331640" y="5572125"/>
            <a:ext cx="7488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i="1" dirty="0">
                <a:solidFill>
                  <a:srgbClr val="760000"/>
                </a:solidFill>
              </a:rPr>
              <a:t>не верьте этому городу!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1476375" y="2619375"/>
            <a:ext cx="1588" cy="1143000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572000" y="4162425"/>
            <a:ext cx="1588" cy="1143000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7762875" y="2533650"/>
            <a:ext cx="1588" cy="1143000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1431925" y="4467225"/>
            <a:ext cx="1392238" cy="1133475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6229350" y="4849813"/>
            <a:ext cx="1657350" cy="760412"/>
          </a:xfrm>
          <a:prstGeom prst="line">
            <a:avLst/>
          </a:prstGeom>
          <a:noFill/>
          <a:ln w="22225">
            <a:solidFill>
              <a:srgbClr val="7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4581128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Образ Петербурга в романе</a:t>
            </a:r>
            <a:b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«Преступление и наказание»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747713" y="596900"/>
            <a:ext cx="741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«Лик мира сего»</a:t>
            </a:r>
          </a:p>
        </p:txBody>
      </p:sp>
      <p:pic>
        <p:nvPicPr>
          <p:cNvPr id="47108" name="Picture 5" descr="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055813"/>
            <a:ext cx="33051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33571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комната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порог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лестницы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дом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улицы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город</a:t>
            </a:r>
          </a:p>
        </p:txBody>
      </p:sp>
      <p:sp>
        <p:nvSpPr>
          <p:cNvPr id="63491" name="AutoShape 8"/>
          <p:cNvSpPr>
            <a:spLocks noChangeArrowheads="1"/>
          </p:cNvSpPr>
          <p:nvPr/>
        </p:nvSpPr>
        <p:spPr bwMode="auto">
          <a:xfrm>
            <a:off x="4499992" y="548680"/>
            <a:ext cx="88900" cy="590550"/>
          </a:xfrm>
          <a:prstGeom prst="downArrow">
            <a:avLst>
              <a:gd name="adj1" fmla="val 50000"/>
              <a:gd name="adj2" fmla="val 166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AutoShape 9"/>
          <p:cNvSpPr>
            <a:spLocks noChangeArrowheads="1"/>
          </p:cNvSpPr>
          <p:nvPr/>
        </p:nvSpPr>
        <p:spPr bwMode="auto">
          <a:xfrm>
            <a:off x="4455542" y="1817036"/>
            <a:ext cx="88900" cy="590550"/>
          </a:xfrm>
          <a:prstGeom prst="downArrow">
            <a:avLst>
              <a:gd name="adj1" fmla="val 50000"/>
              <a:gd name="adj2" fmla="val 166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AutoShape 10"/>
          <p:cNvSpPr>
            <a:spLocks noChangeArrowheads="1"/>
          </p:cNvSpPr>
          <p:nvPr/>
        </p:nvSpPr>
        <p:spPr bwMode="auto">
          <a:xfrm>
            <a:off x="4495413" y="2924944"/>
            <a:ext cx="88900" cy="590550"/>
          </a:xfrm>
          <a:prstGeom prst="downArrow">
            <a:avLst>
              <a:gd name="adj1" fmla="val 50000"/>
              <a:gd name="adj2" fmla="val 166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AutoShape 11"/>
          <p:cNvSpPr>
            <a:spLocks noChangeArrowheads="1"/>
          </p:cNvSpPr>
          <p:nvPr/>
        </p:nvSpPr>
        <p:spPr bwMode="auto">
          <a:xfrm>
            <a:off x="4501563" y="4159250"/>
            <a:ext cx="88900" cy="590550"/>
          </a:xfrm>
          <a:prstGeom prst="downArrow">
            <a:avLst>
              <a:gd name="adj1" fmla="val 50000"/>
              <a:gd name="adj2" fmla="val 166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AutoShape 13"/>
          <p:cNvSpPr>
            <a:spLocks noChangeArrowheads="1"/>
          </p:cNvSpPr>
          <p:nvPr/>
        </p:nvSpPr>
        <p:spPr bwMode="auto">
          <a:xfrm>
            <a:off x="4414033" y="5373216"/>
            <a:ext cx="88900" cy="590550"/>
          </a:xfrm>
          <a:prstGeom prst="downArrow">
            <a:avLst>
              <a:gd name="adj1" fmla="val 50000"/>
              <a:gd name="adj2" fmla="val 166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74638"/>
            <a:ext cx="8905875" cy="1033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«В Петербурге, самом отвлеченном и умышленном городе…»</a:t>
            </a:r>
            <a:r>
              <a:rPr lang="ru-RU" sz="1800" b="1" smtClean="0"/>
              <a:t> </a:t>
            </a:r>
            <a:br>
              <a:rPr lang="ru-RU" sz="1800" b="1" smtClean="0"/>
            </a:br>
            <a:endParaRPr lang="ru-RU" sz="1800" b="1" i="1" smtClean="0"/>
          </a:p>
        </p:txBody>
      </p:sp>
      <p:graphicFrame>
        <p:nvGraphicFramePr>
          <p:cNvPr id="209939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7461158"/>
              </p:ext>
            </p:extLst>
          </p:nvPr>
        </p:nvGraphicFramePr>
        <p:xfrm>
          <a:off x="611560" y="1268760"/>
          <a:ext cx="8199438" cy="2611438"/>
        </p:xfrm>
        <a:graphic>
          <a:graphicData uri="http://schemas.openxmlformats.org/drawingml/2006/table">
            <a:tbl>
              <a:tblPr/>
              <a:tblGrid>
                <a:gridCol w="8199438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Пейзажи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ч. 1 гл. 1; ч. 2 гл. 1; ч. 2 гл. 2; ч. 2 гл. 6; ч. 4 гл. 5; ч. 4 гл. 6;  ч. 5 гл. 5; ч. 6 гл.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Улицы Петербурга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ч. 1 гл. 1; ч. 1 гл. 4; ч. 1 гл. 6; ч. 2 гл. 2; ч. 2 гл. 6; ч. 5 гл. 5; ч. 6 гл. 6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Интерьеры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ч. 1 гл. 2; ч. 1 гл. 3; ч. 2 гл. 7; ч. 4 гл. 3; ч. 4 гл. 4; ч. 5 гл. 5;  ч. 6 гл. 3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25" name="Picture 15" descr="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262438"/>
            <a:ext cx="2628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47725"/>
            <a:ext cx="8147050" cy="5278438"/>
          </a:xfrm>
        </p:spPr>
        <p:txBody>
          <a:bodyPr/>
          <a:lstStyle/>
          <a:p>
            <a:pPr marL="1588" indent="17463" eaLnBrk="1" hangingPunct="1">
              <a:lnSpc>
                <a:spcPct val="90000"/>
              </a:lnSpc>
              <a:buFontTx/>
              <a:buNone/>
            </a:pPr>
            <a:r>
              <a:rPr lang="ru-RU" sz="4000" i="1" smtClean="0"/>
              <a:t>Человек есть тайна. Ее надо разгадать, и ежели будешь ее разгадывать всю жизнь, то </a:t>
            </a:r>
            <a:endParaRPr lang="en-US" sz="4000" i="1" smtClean="0"/>
          </a:p>
          <a:p>
            <a:pPr marL="1588" indent="17463" eaLnBrk="1" hangingPunct="1">
              <a:lnSpc>
                <a:spcPct val="90000"/>
              </a:lnSpc>
              <a:buFontTx/>
              <a:buNone/>
            </a:pPr>
            <a:r>
              <a:rPr lang="ru-RU" sz="4000" i="1" smtClean="0"/>
              <a:t>не говори, что потерял время; </a:t>
            </a:r>
            <a:endParaRPr lang="en-US" sz="4000" i="1" smtClean="0"/>
          </a:p>
          <a:p>
            <a:pPr marL="1588" indent="17463" eaLnBrk="1" hangingPunct="1">
              <a:lnSpc>
                <a:spcPct val="90000"/>
              </a:lnSpc>
              <a:buFontTx/>
              <a:buNone/>
            </a:pPr>
            <a:r>
              <a:rPr lang="ru-RU" sz="4000" i="1" smtClean="0"/>
              <a:t>я занимаюсь этой тайной, </a:t>
            </a:r>
            <a:endParaRPr lang="en-US" sz="4000" i="1" smtClean="0"/>
          </a:p>
          <a:p>
            <a:pPr marL="1588" indent="17463" eaLnBrk="1" hangingPunct="1">
              <a:lnSpc>
                <a:spcPct val="90000"/>
              </a:lnSpc>
              <a:buFontTx/>
              <a:buNone/>
            </a:pPr>
            <a:r>
              <a:rPr lang="ru-RU" sz="4000" i="1" smtClean="0"/>
              <a:t>ибо хочу быть человеком.</a:t>
            </a:r>
          </a:p>
          <a:p>
            <a:pPr marL="1588" indent="17463" algn="r" eaLnBrk="1" hangingPunct="1">
              <a:lnSpc>
                <a:spcPct val="90000"/>
              </a:lnSpc>
              <a:buFontTx/>
              <a:buNone/>
            </a:pPr>
            <a:r>
              <a:rPr lang="ru-RU" sz="2800" i="1" smtClean="0"/>
              <a:t>Ф. М. Достоевский</a:t>
            </a:r>
            <a:endParaRPr lang="en-US" sz="2800" i="1" smtClean="0"/>
          </a:p>
          <a:p>
            <a:pPr marL="1588" indent="17463" algn="ctr" eaLnBrk="1" hangingPunct="1">
              <a:lnSpc>
                <a:spcPct val="90000"/>
              </a:lnSpc>
              <a:buFontTx/>
              <a:buNone/>
            </a:pPr>
            <a:r>
              <a:rPr lang="ru-RU" sz="4800" i="1" smtClean="0">
                <a:sym typeface="Wingdings" pitchFamily="2" charset="2"/>
              </a:rPr>
              <a:t></a:t>
            </a:r>
            <a:endParaRPr lang="ru-RU" sz="6000" i="1" smtClean="0"/>
          </a:p>
        </p:txBody>
      </p:sp>
    </p:spTree>
    <p:extLst>
      <p:ext uri="{BB962C8B-B14F-4D97-AF65-F5344CB8AC3E}">
        <p14:creationId xmlns:p14="http://schemas.microsoft.com/office/powerpoint/2010/main" val="24279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56792"/>
            <a:ext cx="8229600" cy="3516313"/>
          </a:xfrm>
        </p:spPr>
        <p:txBody>
          <a:bodyPr/>
          <a:lstStyle/>
          <a:p>
            <a:pPr indent="20638" eaLnBrk="1" hangingPunct="1">
              <a:buFontTx/>
              <a:buNone/>
            </a:pPr>
            <a:r>
              <a:rPr lang="ru-RU" sz="4000" dirty="0" smtClean="0"/>
              <a:t>«Сам Петербург находится </a:t>
            </a:r>
          </a:p>
          <a:p>
            <a:pPr indent="20638" eaLnBrk="1" hangingPunct="1">
              <a:buFontTx/>
              <a:buNone/>
            </a:pPr>
            <a:r>
              <a:rPr lang="ru-RU" sz="4000" dirty="0" smtClean="0"/>
              <a:t>на границе бытия и небытия, реальности и </a:t>
            </a:r>
            <a:r>
              <a:rPr lang="ru-RU" sz="4000" dirty="0" smtClean="0">
                <a:hlinkClick r:id="rId2" action="ppaction://hlinksldjump"/>
              </a:rPr>
              <a:t>фантасмагории</a:t>
            </a:r>
            <a:r>
              <a:rPr lang="ru-RU" sz="4000" dirty="0" smtClean="0"/>
              <a:t>... </a:t>
            </a:r>
          </a:p>
          <a:p>
            <a:pPr indent="20638" eaLnBrk="1" hangingPunct="1">
              <a:buFontTx/>
              <a:buNone/>
            </a:pPr>
            <a:r>
              <a:rPr lang="ru-RU" sz="4000" dirty="0" smtClean="0"/>
              <a:t>и он — на пороге». </a:t>
            </a:r>
          </a:p>
          <a:p>
            <a:pPr indent="20638" algn="r" eaLnBrk="1" hangingPunct="1">
              <a:buFontTx/>
              <a:buNone/>
            </a:pPr>
            <a:r>
              <a:rPr lang="ru-RU" dirty="0" smtClean="0"/>
              <a:t>М. М. Бахтин</a:t>
            </a:r>
          </a:p>
        </p:txBody>
      </p:sp>
    </p:spTree>
    <p:extLst>
      <p:ext uri="{BB962C8B-B14F-4D97-AF65-F5344CB8AC3E}">
        <p14:creationId xmlns:p14="http://schemas.microsoft.com/office/powerpoint/2010/main" val="27397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2263"/>
            <a:ext cx="8229600" cy="58039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Фантасмагория 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призрак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иллюзия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галлюцинация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марево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мираж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морока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фантом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химера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тень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88640"/>
            <a:ext cx="7689850" cy="5956300"/>
          </a:xfrm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779838" y="6334125"/>
            <a:ext cx="460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800"/>
              <a:t>Дом Раскольникова </a:t>
            </a:r>
            <a:r>
              <a:rPr lang="ru-RU" sz="1800" i="1"/>
              <a:t>(Гражданская ул., 19/5)</a:t>
            </a:r>
          </a:p>
        </p:txBody>
      </p:sp>
    </p:spTree>
    <p:extLst>
      <p:ext uri="{BB962C8B-B14F-4D97-AF65-F5344CB8AC3E}">
        <p14:creationId xmlns:p14="http://schemas.microsoft.com/office/powerpoint/2010/main" val="38481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60648"/>
            <a:ext cx="6988175" cy="5027613"/>
          </a:xfrm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5408613" y="5716588"/>
            <a:ext cx="26543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1800"/>
              <a:t>Дом Раскольникова. Каморка Раскольникова </a:t>
            </a:r>
          </a:p>
        </p:txBody>
      </p:sp>
    </p:spTree>
    <p:extLst>
      <p:ext uri="{BB962C8B-B14F-4D97-AF65-F5344CB8AC3E}">
        <p14:creationId xmlns:p14="http://schemas.microsoft.com/office/powerpoint/2010/main" val="769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153988"/>
            <a:ext cx="6467475" cy="687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Раскольникова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3929" y="908050"/>
            <a:ext cx="5220072" cy="5321300"/>
          </a:xfrm>
        </p:spPr>
        <p:txBody>
          <a:bodyPr>
            <a:normAutofit fontScale="92500" lnSpcReduction="2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/>
              <a:t>«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Каморка его походила более на шкаф, чем на квартиру»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«Это  была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крошечная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клетушка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шагов  в  шесть длиной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имевшая самый жалкий вид с  своими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желтенькими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пыльными  и  всюду отставшими от стен обоями, и до того низкая, что чуть-чуть высокому человеку становилось в ней жутко, и все казалось, что вот-вот  стукнешься  головой  о потолок.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4417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153988"/>
            <a:ext cx="6467475" cy="687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Раскольникова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21212" y="908050"/>
            <a:ext cx="5522789" cy="5321300"/>
          </a:xfrm>
        </p:spPr>
        <p:txBody>
          <a:bodyPr>
            <a:normAutofit lnSpcReduction="1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Мебель соответствовала помещению: было три старых стула, не  совсем исправных, крашеный стол в углу, на  котором  лежало  несколько  тетрадей  и книг; уже по тому одному, как они были запылены,  видно  было,  что  до  них давно уже не касалась  ничья  рука;.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4417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153988"/>
            <a:ext cx="6467475" cy="687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Раскольникова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3929" y="908050"/>
            <a:ext cx="5220072" cy="5321300"/>
          </a:xfrm>
        </p:spPr>
        <p:txBody>
          <a:bodyPr>
            <a:normAutofit lnSpcReduction="1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и,  наконец,  неуклюжая  большая  софа, занимавшая чуть не всю стену и половину ширины всей комнаты, когда-то обитая ситцем, но теперь в лохмотьях и служившая постелью Раскольникову. Перед софой стоял маленький столик».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4417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3851920" y="0"/>
            <a:ext cx="5292079" cy="6246813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«Раскольников вошел в свою каморку и стал посреди ее.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&lt;…&gt;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оглядел эти желтоватые, обшарканные обои, эту пыль, свою кушетку...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 двора  доносился какой-то резкий, беспрерывный стук; что-то где-то как будто вколачивали, гвоздь какой-нибудь... </a:t>
            </a:r>
          </a:p>
        </p:txBody>
      </p:sp>
      <p:pic>
        <p:nvPicPr>
          <p:cNvPr id="70659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3600524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3347864" y="538163"/>
            <a:ext cx="5796135" cy="5708650"/>
          </a:xfrm>
        </p:spPr>
        <p:txBody>
          <a:bodyPr>
            <a:no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подошел к окну, поднялся на цыпочки и долго, с видом чрезвычайного внимания, высматривал во дворе. Но двор был пуст, и не было видно стучавших. Налево, во флигеле, виднелись кой-где отворенные окна; на подоконниках стояли горшочки с жиденькой геранью. </a:t>
            </a:r>
          </a:p>
        </p:txBody>
      </p:sp>
      <p:pic>
        <p:nvPicPr>
          <p:cNvPr id="70659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5" y="476250"/>
            <a:ext cx="3377379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4702175" y="538163"/>
            <a:ext cx="4176713" cy="5708650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окнами было вывешено белье... Все это он знал наизусть. Он отвернулся и сел на диван.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Никогда, никогда еще не чувствовал он себя так ужасно одиноким!»</a:t>
            </a:r>
          </a:p>
        </p:txBody>
      </p:sp>
      <p:pic>
        <p:nvPicPr>
          <p:cNvPr id="70659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4767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Kunstler Script" pitchFamily="66" charset="0"/>
              </a:rPr>
              <a:t>Главная мысль романа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  <a:r>
              <a:rPr lang="en-US" sz="2800" smtClean="0"/>
              <a:t>   </a:t>
            </a:r>
            <a:r>
              <a:rPr lang="ru-RU" sz="4000" smtClean="0">
                <a:latin typeface="Monotype Corsiva" pitchFamily="66" charset="0"/>
              </a:rPr>
              <a:t>«…показать, как в душе человека борется жизнь и теория, показать эту схватку на том случае, где она доходит до высшей степени силы, и показать, что победа осталась за жизнью».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Н. Страхов</a:t>
            </a:r>
            <a:endParaRPr 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i="1" smtClean="0">
                <a:sym typeface="Wingdings" pitchFamily="2" charset="2"/>
              </a:rPr>
              <a:t></a:t>
            </a: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6550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60339"/>
            <a:ext cx="4139952" cy="5500910"/>
          </a:xfrm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-7636"/>
            <a:ext cx="49320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«— Какая у тебя дурная квартира, Родя, точно гроб, — сказала вдруг Пульхерия Александровна, прерывая тягостное молчание; — я уверена, что ты наполовину от квартиры стал такой меланхолик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60339"/>
            <a:ext cx="4139952" cy="5500910"/>
          </a:xfrm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-7636"/>
            <a:ext cx="493204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Квартира?.. — отвечал он рассеянно. —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Да, квартира много способствовала... я об этом тоже думал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А если б вы знали, однако, какую вы странную мысль сейчас сказали, маменька, — прибавил он вдруг, странно усмехнувшись».</a:t>
            </a:r>
          </a:p>
        </p:txBody>
      </p:sp>
    </p:spTree>
    <p:extLst>
      <p:ext uri="{BB962C8B-B14F-4D97-AF65-F5344CB8AC3E}">
        <p14:creationId xmlns:p14="http://schemas.microsoft.com/office/powerpoint/2010/main" val="6247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27225" y="554038"/>
            <a:ext cx="7216775" cy="6100762"/>
          </a:xfrm>
        </p:spPr>
        <p:txBody>
          <a:bodyPr/>
          <a:lstStyle/>
          <a:p>
            <a:pPr marL="1588" indent="20638" algn="ctr"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Л Е С Т Н И Ц Ы</a:t>
            </a:r>
            <a:r>
              <a:rPr lang="ru-RU" smtClean="0"/>
              <a:t> </a:t>
            </a:r>
          </a:p>
          <a:p>
            <a:pPr marL="1588" indent="20638" algn="ctr" eaLnBrk="1" hangingPunct="1">
              <a:buFontTx/>
              <a:buNone/>
            </a:pPr>
            <a:r>
              <a:rPr lang="ru-RU" smtClean="0">
                <a:sym typeface="Wingdings" pitchFamily="2" charset="2"/>
              </a:rPr>
              <a:t></a:t>
            </a:r>
            <a:endParaRPr lang="ru-RU" smtClean="0"/>
          </a:p>
          <a:p>
            <a:pPr marL="1588" indent="20638" algn="ctr" eaLnBrk="1" hangingPunct="1">
              <a:buFontTx/>
              <a:buNone/>
            </a:pPr>
            <a:r>
              <a:rPr lang="ru-RU" sz="4000" smtClean="0"/>
              <a:t>подъемы и спуски</a:t>
            </a:r>
          </a:p>
          <a:p>
            <a:pPr marL="1588" indent="20638" algn="ctr" eaLnBrk="1" hangingPunct="1">
              <a:buFontTx/>
              <a:buNone/>
            </a:pPr>
            <a:r>
              <a:rPr lang="ru-RU" sz="4000" smtClean="0">
                <a:sym typeface="Wingdings" pitchFamily="2" charset="2"/>
              </a:rPr>
              <a:t></a:t>
            </a:r>
            <a:r>
              <a:rPr lang="ru-RU" sz="7200" smtClean="0"/>
              <a:t> </a:t>
            </a:r>
            <a:endParaRPr lang="ru-RU" smtClean="0"/>
          </a:p>
          <a:p>
            <a:pPr marL="1588" indent="20638" algn="ctr" eaLnBrk="1" hangingPunct="1">
              <a:buFontTx/>
              <a:buNone/>
            </a:pPr>
            <a:r>
              <a:rPr lang="ru-RU" sz="4000" smtClean="0"/>
              <a:t>взлеты и падения души</a:t>
            </a:r>
          </a:p>
          <a:p>
            <a:pPr marL="1588" indent="20638" algn="ctr" eaLnBrk="1" hangingPunct="1">
              <a:buFontTx/>
              <a:buNone/>
            </a:pPr>
            <a:r>
              <a:rPr lang="ru-RU" sz="4000" smtClean="0">
                <a:sym typeface="Wingdings" pitchFamily="2" charset="2"/>
              </a:rPr>
              <a:t></a:t>
            </a:r>
            <a:endParaRPr lang="ru-RU" sz="4000" smtClean="0"/>
          </a:p>
          <a:p>
            <a:pPr marL="1588" indent="20638" algn="ctr" eaLnBrk="1" hangingPunct="1">
              <a:buFontTx/>
              <a:buNone/>
            </a:pPr>
            <a:r>
              <a:rPr lang="ru-RU" sz="4000" smtClean="0"/>
              <a:t> надежды и отчаяния</a:t>
            </a:r>
          </a:p>
        </p:txBody>
      </p:sp>
    </p:spTree>
    <p:extLst>
      <p:ext uri="{BB962C8B-B14F-4D97-AF65-F5344CB8AC3E}">
        <p14:creationId xmlns:p14="http://schemas.microsoft.com/office/powerpoint/2010/main" val="3492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4175"/>
            <a:ext cx="4241800" cy="5886450"/>
          </a:xfrm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4283968" y="2060848"/>
            <a:ext cx="4824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/>
              <a:t>Лестница в доме Раскольникова </a:t>
            </a:r>
          </a:p>
        </p:txBody>
      </p:sp>
    </p:spTree>
    <p:extLst>
      <p:ext uri="{BB962C8B-B14F-4D97-AF65-F5344CB8AC3E}">
        <p14:creationId xmlns:p14="http://schemas.microsoft.com/office/powerpoint/2010/main" val="33906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3823062" y="116632"/>
            <a:ext cx="5320938" cy="6032500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"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Стало быть, этот немец теперь выезжает, и, стало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быть,в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четвертом этаже, по этой лестнице и на этой площадке, остается, на некоторое время, только одна старухина квартира занятая. Это хорошо... на всякой случай..." - подумал он опять и позвонил в старухину квартиру. 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681412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3823062" y="116632"/>
            <a:ext cx="5320938" cy="6552728"/>
          </a:xfrm>
        </p:spPr>
        <p:txBody>
          <a:bodyPr>
            <a:no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Звонок брякнул слабо, как будто был сделан из жести, а не из меди. В подобных мелких квартирах таких домов почти все такие звонки. Он уже забыл звон этого колокольчика,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теперь этот особенный звон как будто вдруг ему что-то напомнил и ясно представил...»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81412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6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2900"/>
            <a:ext cx="6478588" cy="60817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/>
              <a:t>порог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ym typeface="Wingdings" pitchFamily="2" charset="2"/>
              </a:rPr>
              <a:t>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1100" y="1730375"/>
            <a:ext cx="683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4000"/>
              <a:t> порог нужно переступить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1535113" y="3260725"/>
          <a:ext cx="5964237" cy="2995613"/>
        </p:xfrm>
        <a:graphic>
          <a:graphicData uri="http://schemas.openxmlformats.org/drawingml/2006/table">
            <a:tbl>
              <a:tblPr/>
              <a:tblGrid>
                <a:gridCol w="2982912"/>
                <a:gridCol w="29813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добро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жизнь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смерть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правда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ложь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любовь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ненависть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0" name="Rectangle 26"/>
          <p:cNvSpPr>
            <a:spLocks noChangeArrowheads="1"/>
          </p:cNvSpPr>
          <p:nvPr/>
        </p:nvSpPr>
        <p:spPr bwMode="auto">
          <a:xfrm>
            <a:off x="4303713" y="2463800"/>
            <a:ext cx="715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>
                <a:sym typeface="Wingdings" pitchFamily="2" charset="2"/>
              </a:rPr>
              <a:t></a:t>
            </a:r>
          </a:p>
        </p:txBody>
      </p:sp>
    </p:spTree>
    <p:extLst>
      <p:ext uri="{BB962C8B-B14F-4D97-AF65-F5344CB8AC3E}">
        <p14:creationId xmlns:p14="http://schemas.microsoft.com/office/powerpoint/2010/main" val="3859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75" y="1268760"/>
            <a:ext cx="3247982" cy="5124450"/>
          </a:xfrm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275856" y="836712"/>
            <a:ext cx="5868144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«… подошел он 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преогромнейшему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дому, выходившему одною стеной </a:t>
            </a:r>
          </a:p>
          <a:p>
            <a:pPr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канаву, а другою в -ю улицу. </a:t>
            </a:r>
          </a:p>
          <a:p>
            <a:pPr>
              <a:spcBef>
                <a:spcPct val="20000"/>
              </a:spcBef>
            </a:pPr>
            <a:r>
              <a:rPr lang="ru-RU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Лестница была темная и узкая, "черная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",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но он все уже это знал и изучил,  и  ему  вся эта обстановка нравилась: в такой  темноте  даже  и  любопытный  взгляд  был неопасен…»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9845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Дом Алены Ивановны</a:t>
            </a:r>
          </a:p>
        </p:txBody>
      </p:sp>
    </p:spTree>
    <p:extLst>
      <p:ext uri="{BB962C8B-B14F-4D97-AF65-F5344CB8AC3E}">
        <p14:creationId xmlns:p14="http://schemas.microsoft.com/office/powerpoint/2010/main" val="2237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511925"/>
            <a:ext cx="7861300" cy="5848350"/>
          </a:xfrm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3419475" y="6381750"/>
            <a:ext cx="525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800" b="1"/>
              <a:t>Дом старухи-процентщицы </a:t>
            </a:r>
            <a:endParaRPr lang="ru-RU" sz="1800" i="1"/>
          </a:p>
        </p:txBody>
      </p:sp>
    </p:spTree>
    <p:extLst>
      <p:ext uri="{BB962C8B-B14F-4D97-AF65-F5344CB8AC3E}">
        <p14:creationId xmlns:p14="http://schemas.microsoft.com/office/powerpoint/2010/main" val="38828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9057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Алены Ивановны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9650"/>
            <a:ext cx="5724128" cy="5530850"/>
          </a:xfrm>
        </p:spPr>
        <p:txBody>
          <a:bodyPr>
            <a:normAutofit lnSpcReduction="1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Небольшая комната, в которую прошел молодой человек, с желтыми обоями, геранями и кисейными занавесками на окнах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была в эту минуту ярко освещена заходящим солнцем. … в комнате не было ничего особенного. Мебель, вся очень старая и из желтого дерева, состояла из дивана с огромною выгнутою деревянною спинкой, круглого стола овальной формы перед</a:t>
            </a:r>
          </a:p>
        </p:txBody>
      </p:sp>
      <p:pic>
        <p:nvPicPr>
          <p:cNvPr id="78852" name="Picture 4" descr="25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239838"/>
            <a:ext cx="33655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15ff785386f2934047e80f4de6846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38350"/>
            <a:ext cx="876458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Образ Петербурга </a:t>
            </a:r>
            <a:b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русской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36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9057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Алены Ивановны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9650"/>
            <a:ext cx="5724128" cy="5530850"/>
          </a:xfrm>
        </p:spPr>
        <p:txBody>
          <a:bodyPr>
            <a:no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«перед диваном, туалета с зеркальцем в простенке, стульев по стенам да двух-трех грошовых картинок в желтых рамках, изображавших немецких барышень с птицами в руках, - вот и вся мебель. В углу перед небольшим образом горела лампада.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было очень чисто: и мебель, и полы были оттерты под лоск; все блестело. "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Лизаветина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работа", - подумал молодой человек. </a:t>
            </a:r>
          </a:p>
        </p:txBody>
      </p:sp>
      <p:pic>
        <p:nvPicPr>
          <p:cNvPr id="78852" name="Picture 4" descr="25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239838"/>
            <a:ext cx="33655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9057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Алены Ивановны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9650"/>
            <a:ext cx="5646738" cy="5530850"/>
          </a:xfrm>
        </p:spPr>
        <p:txBody>
          <a:bodyPr>
            <a:normAutofit fontScale="92500" lnSpcReduction="1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 пылинки нельзя было найти во всей квартире. "Это у злых и старых вдовиц бывает такая чистота", - продолжал про себя Раскольников и с любопытством покосился на ситцевую занавеску перед дверью во вторую, крошечную комнатку, где стояли старухины постель и комод и куда он еще ни разу не заглядывал. Вся квартира состояла из этих двух комнат».</a:t>
            </a:r>
          </a:p>
        </p:txBody>
      </p:sp>
      <p:pic>
        <p:nvPicPr>
          <p:cNvPr id="78852" name="Picture 4" descr="25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239838"/>
            <a:ext cx="33655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4" y="712342"/>
            <a:ext cx="5533232" cy="3960440"/>
          </a:xfrm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979" y="4597030"/>
            <a:ext cx="9131021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доискался дворника и получил от него неопределенные указания, где живет Капернаумов портной. Отыскав в углу на дворе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на узкую и темную лестницу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он поднялся наконец во второй этаж и вышел на галерею, обходившую его со стороны двора».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717800" y="0"/>
            <a:ext cx="299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i="1">
                <a:effectLst>
                  <a:outerShdw blurRad="38100" dist="38100" dir="2700000" algn="tl">
                    <a:srgbClr val="FFFFFF"/>
                  </a:outerShdw>
                </a:effectLst>
              </a:rPr>
              <a:t>Дом Сони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548680"/>
            <a:ext cx="3491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«Раскольников пошел прямо к дому на канаве, где жила Соня.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был трехэтажный, старый и зеленого цвета.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7864" y="188640"/>
            <a:ext cx="4648200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Сони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7525" y="908720"/>
            <a:ext cx="8626475" cy="5715000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«Это  была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большая  комната,  но  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чрезвычайно   низкая…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Сонина комната походила  как  будто  на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сарай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имела  вид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весьма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неправильного четырехугольника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и это придавало ей что-то уродливое. </a:t>
            </a:r>
          </a:p>
        </p:txBody>
      </p:sp>
    </p:spTree>
    <p:extLst>
      <p:ext uri="{BB962C8B-B14F-4D97-AF65-F5344CB8AC3E}">
        <p14:creationId xmlns:p14="http://schemas.microsoft.com/office/powerpoint/2010/main" val="23345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808" y="116632"/>
            <a:ext cx="4648200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Сони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626475" cy="5715000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«Стена с тремя окнами, выходившая  на  канаву,  перерезывала  комнату  как-то  вкось, отчего один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угол, ужасно острый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убегал куда-то вглубь,  так  что  его,  при слабом освещении, даже и разглядеть нельзя было хорошенько;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другой  же  угол был уже слишком безобразно тупой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8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46482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Сони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9144000" cy="5715000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всей этой большой комнате почти  совсем не было мебели. В углу, направо, находилась  кровать;  подле  нее,  ближе  к двери, стул. По той же стене, где была  кровать,  у  самых  дверей  в  чужую квартиру, стоял простой  стол, покрытый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синенькою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скатертью;  около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стола два стула. …у  противоположной  стены, стоял небольшой, простого дерева комод, как бы затерявшийся  в пустоте. </a:t>
            </a:r>
          </a:p>
        </p:txBody>
      </p:sp>
    </p:spTree>
    <p:extLst>
      <p:ext uri="{BB962C8B-B14F-4D97-AF65-F5344CB8AC3E}">
        <p14:creationId xmlns:p14="http://schemas.microsoft.com/office/powerpoint/2010/main" val="6615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46482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Сони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626475" cy="5715000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Желтоватые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обшмыганные и  истасканные обои почернели по всем углам; должно быть, здесь бывало сыро и угарно зимой.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Бедность была видимая; даже у кровати не было занавесок». </a:t>
            </a:r>
          </a:p>
        </p:txBody>
      </p:sp>
    </p:spTree>
    <p:extLst>
      <p:ext uri="{BB962C8B-B14F-4D97-AF65-F5344CB8AC3E}">
        <p14:creationId xmlns:p14="http://schemas.microsoft.com/office/powerpoint/2010/main" val="34077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89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Мармеладовых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39825"/>
            <a:ext cx="9144000" cy="5522913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 вошли со двора и прошли в четвертый этаж. Лестница чем дальше, тем становилась темнее. Маленькая закоптелая дверь в конце лестницы, на самом верху, была отворена. Огарок освещал беднейшую комнату шагов в десять длиной; всю ее было видно из сеней. </a:t>
            </a:r>
          </a:p>
        </p:txBody>
      </p:sp>
    </p:spTree>
    <p:extLst>
      <p:ext uri="{BB962C8B-B14F-4D97-AF65-F5344CB8AC3E}">
        <p14:creationId xmlns:p14="http://schemas.microsoft.com/office/powerpoint/2010/main" val="9139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89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Мармеладовых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39825"/>
            <a:ext cx="9144000" cy="5522913"/>
          </a:xfrm>
        </p:spPr>
        <p:txBody>
          <a:bodyPr>
            <a:norm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Все было разбросано и в беспорядке, в особенности разное детское тряпье. Через задний угол была протянута дырявая простыня. За нею, вероятно, помещалась кровать. В самой же комнате было всего только два стула и клеенчатый очень ободранный диван, перед которым стоял старый кухонный сосновый стол, некрашеный и ничем не покрытый.». </a:t>
            </a:r>
          </a:p>
        </p:txBody>
      </p:sp>
    </p:spTree>
    <p:extLst>
      <p:ext uri="{BB962C8B-B14F-4D97-AF65-F5344CB8AC3E}">
        <p14:creationId xmlns:p14="http://schemas.microsoft.com/office/powerpoint/2010/main" val="32427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89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Комната Мармеладовых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836712"/>
            <a:ext cx="9144000" cy="5522913"/>
          </a:xfrm>
        </p:spPr>
        <p:txBody>
          <a:bodyPr>
            <a:noAutofit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краю стола стоял догоравший сальный огарок в железном подсвечнике.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Выходило, что Мармеладов помещался в особой комнате, а не в углу, но комната его была проходная.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Дверь в дальнейшие помещения или клетки, на которые разбивалась квартира Амалии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Липпевехзель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была приотворена. Там было шумно и крикливо. Хохотали. Кажется, играли в карты и пили чай. Вылетали иногда слова самые нецеремонные». </a:t>
            </a:r>
          </a:p>
        </p:txBody>
      </p:sp>
    </p:spTree>
    <p:extLst>
      <p:ext uri="{BB962C8B-B14F-4D97-AF65-F5344CB8AC3E}">
        <p14:creationId xmlns:p14="http://schemas.microsoft.com/office/powerpoint/2010/main" val="28651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3848" y="1"/>
            <a:ext cx="5940152" cy="53721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В стенах Петровых протекает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Полна </a:t>
            </a:r>
            <a:r>
              <a:rPr lang="ru-RU" i="1" dirty="0" smtClean="0">
                <a:solidFill>
                  <a:srgbClr val="FF0000"/>
                </a:solidFill>
              </a:rPr>
              <a:t>веселья </a:t>
            </a:r>
            <a:r>
              <a:rPr lang="ru-RU" dirty="0" smtClean="0">
                <a:solidFill>
                  <a:srgbClr val="FF0000"/>
                </a:solidFill>
              </a:rPr>
              <a:t>там Нева</a:t>
            </a:r>
            <a:r>
              <a:rPr lang="ru-RU" dirty="0" smtClean="0">
                <a:solidFill>
                  <a:srgbClr val="000066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Венцом, порфирою </a:t>
            </a:r>
            <a:r>
              <a:rPr lang="ru-RU" i="1" dirty="0" smtClean="0">
                <a:solidFill>
                  <a:srgbClr val="000066"/>
                </a:solidFill>
              </a:rPr>
              <a:t>блистает,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Покрыта лаврами глава.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Там равной ревностью </a:t>
            </a:r>
            <a:r>
              <a:rPr lang="ru-RU" i="1" dirty="0" smtClean="0">
                <a:solidFill>
                  <a:srgbClr val="000066"/>
                </a:solidFill>
              </a:rPr>
              <a:t>пылают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Сердца, как стогны, все </a:t>
            </a:r>
            <a:r>
              <a:rPr lang="ru-RU" i="1" dirty="0" smtClean="0">
                <a:solidFill>
                  <a:srgbClr val="000066"/>
                </a:solidFill>
              </a:rPr>
              <a:t>сияют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В исполненной утех ночи.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 сладкий век! </a:t>
            </a:r>
            <a:r>
              <a:rPr lang="ru-RU" dirty="0" smtClean="0">
                <a:solidFill>
                  <a:srgbClr val="FF0000"/>
                </a:solidFill>
              </a:rPr>
              <a:t>о жизнь </a:t>
            </a:r>
            <a:r>
              <a:rPr lang="ru-RU" dirty="0" err="1" smtClean="0">
                <a:solidFill>
                  <a:srgbClr val="FF0000"/>
                </a:solidFill>
              </a:rPr>
              <a:t>драгая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i="1" dirty="0" err="1" smtClean="0">
                <a:solidFill>
                  <a:srgbClr val="000066"/>
                </a:solidFill>
              </a:rPr>
              <a:t>Петрополь</a:t>
            </a:r>
            <a:r>
              <a:rPr lang="ru-RU" i="1" dirty="0" smtClean="0">
                <a:solidFill>
                  <a:srgbClr val="000066"/>
                </a:solidFill>
              </a:rPr>
              <a:t>, небу подражая,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i="1" dirty="0" smtClean="0">
                <a:solidFill>
                  <a:srgbClr val="000066"/>
                </a:solidFill>
              </a:rPr>
              <a:t>Подобны испустил лучи.</a:t>
            </a:r>
            <a:endParaRPr lang="ru-RU" dirty="0" smtClean="0">
              <a:solidFill>
                <a:srgbClr val="000066"/>
              </a:solidFill>
            </a:endParaRPr>
          </a:p>
        </p:txBody>
      </p:sp>
      <p:pic>
        <p:nvPicPr>
          <p:cNvPr id="20483" name="Picture 3" descr="ломоно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0598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7007" y="5810250"/>
            <a:ext cx="374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66"/>
                </a:solidFill>
              </a:rPr>
              <a:t>Михаил Васильевич Ломоносов</a:t>
            </a:r>
          </a:p>
        </p:txBody>
      </p:sp>
    </p:spTree>
    <p:extLst>
      <p:ext uri="{BB962C8B-B14F-4D97-AF65-F5344CB8AC3E}">
        <p14:creationId xmlns:p14="http://schemas.microsoft.com/office/powerpoint/2010/main" val="10809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2038350" y="523875"/>
            <a:ext cx="5476875" cy="57245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105150" y="1581150"/>
            <a:ext cx="33337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1"/>
              <a:t>«Преступление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i="1"/>
              <a:t>и наказание»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867025" y="5229225"/>
            <a:ext cx="379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город создает человека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4600575" y="2857500"/>
            <a:ext cx="285750" cy="2209800"/>
          </a:xfrm>
          <a:prstGeom prst="downArrow">
            <a:avLst>
              <a:gd name="adj1" fmla="val 50000"/>
              <a:gd name="adj2" fmla="val 193333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6100"/>
            <a:ext cx="9144000" cy="5770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i="1" dirty="0" smtClean="0"/>
              <a:t>«На улице жара стояла  страшная,  к  тому  же</a:t>
            </a:r>
            <a:r>
              <a:rPr lang="en-US" sz="2800" i="1" dirty="0" smtClean="0"/>
              <a:t> </a:t>
            </a:r>
            <a:r>
              <a:rPr lang="ru-RU" sz="2800" i="1" dirty="0" smtClean="0"/>
              <a:t>духота,  толкотня,  всюду</a:t>
            </a:r>
            <a:r>
              <a:rPr lang="en-US" sz="2800" i="1" dirty="0" smtClean="0"/>
              <a:t> </a:t>
            </a:r>
            <a:r>
              <a:rPr lang="ru-RU" sz="2800" i="1" dirty="0" smtClean="0"/>
              <a:t>известка, леса, кирпич, пыль и та особенная  летняя  вонь,  столь  известная</a:t>
            </a:r>
            <a:r>
              <a:rPr lang="en-US" sz="2800" i="1" dirty="0" smtClean="0"/>
              <a:t> </a:t>
            </a:r>
            <a:r>
              <a:rPr lang="ru-RU" sz="2800" i="1" dirty="0" smtClean="0"/>
              <a:t>каждому петербуржцу, не имеющему возможности нанять дачу, -  все  это  разом</a:t>
            </a:r>
            <a:r>
              <a:rPr lang="en-US" sz="2800" i="1" dirty="0" smtClean="0"/>
              <a:t> </a:t>
            </a:r>
            <a:r>
              <a:rPr lang="ru-RU" sz="2800" i="1" dirty="0" smtClean="0"/>
              <a:t>неприятно потрясло и без того уже расстроенные нервы юноши.</a:t>
            </a:r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6100"/>
            <a:ext cx="9144000" cy="57705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Нестерпимая  же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вонь из распивочных, которых в этой  части города особенное множество, и пьяные, поминутно попадавшиеся, несмотря на буднее время, довершили отвратительный и грустный колорит картины».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5888"/>
            <a:ext cx="8831262" cy="66262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z="2800" smtClean="0"/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 flipV="1">
            <a:off x="3059113" y="1196975"/>
            <a:ext cx="2808287" cy="792163"/>
          </a:xfrm>
          <a:prstGeom prst="line">
            <a:avLst/>
          </a:prstGeom>
          <a:noFill/>
          <a:ln w="222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067175" y="260350"/>
            <a:ext cx="4392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419475" y="260350"/>
            <a:ext cx="54737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663300"/>
                </a:solidFill>
              </a:rPr>
              <a:t>«Нестерпимая же вонь из распивочных, которых в этой части города было особенное множество, и </a:t>
            </a:r>
            <a:r>
              <a:rPr lang="ru-RU" sz="1600" b="1" dirty="0">
                <a:solidFill>
                  <a:srgbClr val="663300"/>
                </a:solidFill>
              </a:rPr>
              <a:t>пьяные</a:t>
            </a:r>
            <a:r>
              <a:rPr lang="ru-RU" sz="1600" dirty="0">
                <a:solidFill>
                  <a:srgbClr val="663300"/>
                </a:solidFill>
              </a:rPr>
              <a:t>, поминутно попадавшиеся, несмотря на буднее время, довершили отвратительный и грустный колорит картины» 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V="1">
            <a:off x="3132138" y="1628775"/>
            <a:ext cx="3600450" cy="792163"/>
          </a:xfrm>
          <a:prstGeom prst="line">
            <a:avLst/>
          </a:prstGeom>
          <a:noFill/>
          <a:ln w="222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516688" y="1341438"/>
            <a:ext cx="1800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rgbClr val="663300"/>
                </a:solidFill>
              </a:rPr>
              <a:t>исповедь Мармеладова</a:t>
            </a:r>
            <a:r>
              <a:rPr lang="ru-RU" sz="1400"/>
              <a:t> 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3132138" y="2781300"/>
            <a:ext cx="2232025" cy="215900"/>
          </a:xfrm>
          <a:prstGeom prst="line">
            <a:avLst/>
          </a:prstGeom>
          <a:noFill/>
          <a:ln w="222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435600" y="2276475"/>
            <a:ext cx="3708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663300"/>
                </a:solidFill>
              </a:rPr>
              <a:t>разговор студента и офицера о том, что «тысячу добрых дел и начинаний... можно устроить и поправить на старухины деньги», что если убить её и взять эти деньги, то «загладится одно, крошечное преступленьице тысячами добрых дел» </a:t>
            </a: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2843213" y="3573463"/>
            <a:ext cx="3097212" cy="1223962"/>
          </a:xfrm>
          <a:prstGeom prst="line">
            <a:avLst/>
          </a:prstGeom>
          <a:noFill/>
          <a:ln w="222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011863" y="4437063"/>
            <a:ext cx="28813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rgbClr val="663300"/>
                </a:solidFill>
              </a:rPr>
              <a:t>«они идут с отцом по дороге к кладбищу и проходят мимо кабака… Все пьяны, все поют песни…»</a:t>
            </a:r>
            <a:r>
              <a:rPr lang="ru-RU" sz="2400">
                <a:solidFill>
                  <a:srgbClr val="663300"/>
                </a:solidFill>
              </a:rPr>
              <a:t> </a:t>
            </a:r>
            <a:r>
              <a:rPr lang="ru-RU" sz="1600">
                <a:solidFill>
                  <a:srgbClr val="663300"/>
                </a:solidFill>
              </a:rPr>
              <a:t>(сон о детстве)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2700338" y="3860800"/>
            <a:ext cx="3095625" cy="2160588"/>
          </a:xfrm>
          <a:prstGeom prst="line">
            <a:avLst/>
          </a:prstGeom>
          <a:noFill/>
          <a:ln w="222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867400" y="5734050"/>
            <a:ext cx="2736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rgbClr val="663300"/>
                </a:solidFill>
              </a:rPr>
              <a:t>Рядом с этим кабаком  Миколка убивает ломом свою маленькую, тощую, измученную лошадку </a:t>
            </a: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H="1">
            <a:off x="2051050" y="4076700"/>
            <a:ext cx="217488" cy="1152525"/>
          </a:xfrm>
          <a:prstGeom prst="line">
            <a:avLst/>
          </a:prstGeom>
          <a:noFill/>
          <a:ln w="22225">
            <a:solidFill>
              <a:srgbClr val="66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971550" y="5213350"/>
            <a:ext cx="35290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663300"/>
                </a:solidFill>
              </a:rPr>
              <a:t>Погибающая от чахотки Катерина Ивановна, около умирающего мужа, произносит: «Он нас обкрадывал, да в кабак носил. Ихнюю, да мою жизнь в кабаке извёл. И слава богу, что помирает! Убытку меньше!»</a:t>
            </a:r>
          </a:p>
        </p:txBody>
      </p:sp>
      <p:sp>
        <p:nvSpPr>
          <p:cNvPr id="85008" name="PubRRectCallout"/>
          <p:cNvSpPr>
            <a:spLocks noEditPoints="1" noChangeArrowheads="1"/>
          </p:cNvSpPr>
          <p:nvPr/>
        </p:nvSpPr>
        <p:spPr bwMode="auto">
          <a:xfrm>
            <a:off x="179388" y="1268413"/>
            <a:ext cx="2663825" cy="2447925"/>
          </a:xfrm>
          <a:custGeom>
            <a:avLst/>
            <a:gdLst>
              <a:gd name="T0" fmla="*/ 1331913 w 21600"/>
              <a:gd name="T1" fmla="*/ 0 h 21600"/>
              <a:gd name="T2" fmla="*/ 0 w 21600"/>
              <a:gd name="T3" fmla="*/ 978943 h 21600"/>
              <a:gd name="T4" fmla="*/ 1061460 w 21600"/>
              <a:gd name="T5" fmla="*/ 2447925 h 21600"/>
              <a:gd name="T6" fmla="*/ 1331913 w 21600"/>
              <a:gd name="T7" fmla="*/ 1958000 h 21600"/>
              <a:gd name="T8" fmla="*/ 2663825 w 21600"/>
              <a:gd name="T9" fmla="*/ 978943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lnTo>
                  <a:pt x="532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323850" y="1412875"/>
            <a:ext cx="25193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i="1">
                <a:solidFill>
                  <a:srgbClr val="663300"/>
                </a:solidFill>
                <a:hlinkClick r:id="rId2" action="ppaction://hlinksldjump"/>
              </a:rPr>
              <a:t>кабак (трактир) </a:t>
            </a:r>
            <a:r>
              <a:rPr lang="ru-RU" i="1">
                <a:solidFill>
                  <a:srgbClr val="663300"/>
                </a:solidFill>
              </a:rPr>
              <a:t>-</a:t>
            </a:r>
          </a:p>
          <a:p>
            <a:pPr eaLnBrk="1" hangingPunct="1"/>
            <a:r>
              <a:rPr lang="ru-RU" sz="1600">
                <a:solidFill>
                  <a:srgbClr val="663300"/>
                </a:solidFill>
              </a:rPr>
              <a:t>страшный символ города, с холодным каменным безразличием поглощающий человеческие жизни</a:t>
            </a:r>
          </a:p>
        </p:txBody>
      </p:sp>
    </p:spTree>
    <p:extLst>
      <p:ext uri="{BB962C8B-B14F-4D97-AF65-F5344CB8AC3E}">
        <p14:creationId xmlns:p14="http://schemas.microsoft.com/office/powerpoint/2010/main" val="12726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0"/>
            <a:ext cx="50180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513"/>
            <a:ext cx="4883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393" y="3441680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«Нестерпимая же вонь из распивочных, которых в этой части города было особенное множество, и пьяные, поминутно попадавшиеся, несмотря на буднее время, довершили отвратительный и грустный колорит картины»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0"/>
            <a:ext cx="50180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0" y="-99392"/>
            <a:ext cx="4883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87" y="3444164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разговор студента и офицера о том, что «тысячу добрых дел и начинаний... можно устроить и поправить на старухины деньги», что если убить её и взять эти деньги, то «загладится одно, крошечное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преступленьице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тысячами добрых дел»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0"/>
            <a:ext cx="50180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513"/>
            <a:ext cx="4883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39330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исповедь Мармеладова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0"/>
            <a:ext cx="50180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513"/>
            <a:ext cx="4883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836123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Рядом с этим кабаком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Миколка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убивает ломом свою маленькую, тощую, измученную лошадку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0"/>
            <a:ext cx="50180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513"/>
            <a:ext cx="4883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7890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«они идут с отцом по дороге к кладбищу и проходят мимо кабака… Все пьяны, все поют песни…» (сон о детстве)</a:t>
            </a:r>
          </a:p>
        </p:txBody>
      </p:sp>
    </p:spTree>
    <p:extLst>
      <p:ext uri="{BB962C8B-B14F-4D97-AF65-F5344CB8AC3E}">
        <p14:creationId xmlns:p14="http://schemas.microsoft.com/office/powerpoint/2010/main" val="5137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" y="0"/>
            <a:ext cx="50180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513"/>
            <a:ext cx="48831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18" y="3573016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Погибающая от чахотки Катерина Ивановна, около умирающего мужа, произносит: «Он нас обкрадывал, да в кабак носил.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Ихнюю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да мою жизнь в кабаке извёл. И слава богу, что помирает! Убытку меньше!»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3501008"/>
            <a:ext cx="9144000" cy="3429000"/>
          </a:xfrm>
        </p:spPr>
        <p:txBody>
          <a:bodyPr>
            <a:noAutofit/>
          </a:bodyPr>
          <a:lstStyle/>
          <a:p>
            <a:pPr marL="1588" indent="-1588" eaLnBrk="1" hangingPunct="1">
              <a:buFontTx/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художественном творчестве Гаврилы Романовича Державина Петербург - это гордая столица молодой, полной сил Империи, это город величаво простой, ясный, отмеченный изяществом вкуса своих строителей, город гармоничный, лишенный всякого трагизма. 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404664"/>
            <a:ext cx="5724128" cy="4032448"/>
          </a:xfrm>
        </p:spPr>
        <p:txBody>
          <a:bodyPr>
            <a:noAutofit/>
          </a:bodyPr>
          <a:lstStyle/>
          <a:p>
            <a:pPr marL="1588" indent="-1588" algn="ctr" eaLnBrk="1" hangingPunct="1">
              <a:buFontTx/>
              <a:buNone/>
            </a:pPr>
            <a:r>
              <a:rPr lang="ru-RU" i="1" dirty="0" smtClean="0">
                <a:solidFill>
                  <a:srgbClr val="000066"/>
                </a:solidFill>
              </a:rPr>
              <a:t>По гранитному я брегу </a:t>
            </a:r>
          </a:p>
          <a:p>
            <a:pPr marL="1588" indent="-1588" algn="ctr" eaLnBrk="1" hangingPunct="1">
              <a:buFontTx/>
              <a:buNone/>
            </a:pPr>
            <a:r>
              <a:rPr lang="ru-RU" i="1" dirty="0" smtClean="0">
                <a:solidFill>
                  <a:srgbClr val="000066"/>
                </a:solidFill>
              </a:rPr>
              <a:t>Невскому гулять ходил; </a:t>
            </a:r>
          </a:p>
          <a:p>
            <a:pPr marL="1588" indent="-1588" algn="ctr" eaLnBrk="1" hangingPunct="1">
              <a:buFontTx/>
              <a:buNone/>
            </a:pPr>
            <a:r>
              <a:rPr lang="ru-RU" i="1" dirty="0" smtClean="0">
                <a:solidFill>
                  <a:srgbClr val="000066"/>
                </a:solidFill>
              </a:rPr>
              <a:t>Сладкую </a:t>
            </a:r>
            <a:r>
              <a:rPr lang="ru-RU" i="1" dirty="0" err="1" smtClean="0">
                <a:solidFill>
                  <a:srgbClr val="000066"/>
                </a:solidFill>
              </a:rPr>
              <a:t>весенню</a:t>
            </a:r>
            <a:r>
              <a:rPr lang="ru-RU" i="1" dirty="0" smtClean="0">
                <a:solidFill>
                  <a:srgbClr val="000066"/>
                </a:solidFill>
              </a:rPr>
              <a:t> негу, </a:t>
            </a:r>
            <a:r>
              <a:rPr lang="ru-RU" i="1" dirty="0" smtClean="0">
                <a:solidFill>
                  <a:srgbClr val="FF0000"/>
                </a:solidFill>
              </a:rPr>
              <a:t>Благовонный воздух пил</a:t>
            </a:r>
            <a:r>
              <a:rPr lang="ru-RU" i="1" dirty="0" smtClean="0">
                <a:solidFill>
                  <a:srgbClr val="000066"/>
                </a:solidFill>
              </a:rPr>
              <a:t>…</a:t>
            </a:r>
          </a:p>
        </p:txBody>
      </p:sp>
      <p:pic>
        <p:nvPicPr>
          <p:cNvPr id="21508" name="Picture 4" descr="derzhav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7019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9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" y="44624"/>
            <a:ext cx="912220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04664"/>
            <a:ext cx="9108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«Случалось ему, может быть раз сто, останавливаться  именно  на  этом  же  самом  месте пристально вглядываться в эту действительно великолепную панораму  и  каждый раз почти удивляться одному неясному  и  неразрешимому  своему  впечатлению. Необъяснимым холодом веяло на него всегда  от  этой  великолепной  панорамы; духом немым и глухим полна была для него эта пышная  картина…»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57847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531813" y="4678363"/>
            <a:ext cx="8612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0" y="3933056"/>
            <a:ext cx="9143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dirty="0"/>
              <a:t>«</a:t>
            </a:r>
            <a:r>
              <a:rPr lang="ru-RU" sz="2800" dirty="0"/>
              <a:t>Небо было без малейшего облачка, а вода почти голубая, что на </a:t>
            </a:r>
            <a:r>
              <a:rPr lang="ru-RU" sz="2800" dirty="0" smtClean="0"/>
              <a:t>Неве  </a:t>
            </a:r>
            <a:r>
              <a:rPr lang="ru-RU" sz="2800" dirty="0"/>
              <a:t>так редко бывает. Купол собора, который ни с какой точки не обрисовывается </a:t>
            </a:r>
            <a:r>
              <a:rPr lang="ru-RU" sz="2800" dirty="0" smtClean="0"/>
              <a:t>лучше</a:t>
            </a:r>
            <a:r>
              <a:rPr lang="ru-RU" sz="2800" dirty="0"/>
              <a:t>, как смотря на него отсюда, </a:t>
            </a:r>
            <a:r>
              <a:rPr lang="ru-RU" sz="2800" dirty="0">
                <a:hlinkClick r:id="rId3" action="ppaction://hlinksldjump"/>
              </a:rPr>
              <a:t>с моста</a:t>
            </a:r>
            <a:r>
              <a:rPr lang="ru-RU" sz="2800" dirty="0"/>
              <a:t>, не доходя шагов двадцать до </a:t>
            </a:r>
            <a:r>
              <a:rPr lang="ru-RU" sz="2800" dirty="0" err="1" smtClean="0"/>
              <a:t>часовни,так</a:t>
            </a:r>
            <a:r>
              <a:rPr lang="ru-RU" sz="2800" dirty="0" smtClean="0"/>
              <a:t> </a:t>
            </a:r>
            <a:r>
              <a:rPr lang="ru-RU" sz="2800" dirty="0"/>
              <a:t>и сиял, и сквозь чистый воздух можно было отчетливо разглядеть даже каждое </a:t>
            </a:r>
            <a:r>
              <a:rPr lang="ru-RU" sz="2800" dirty="0" smtClean="0"/>
              <a:t>его </a:t>
            </a:r>
            <a:r>
              <a:rPr lang="ru-RU" sz="2800" dirty="0"/>
              <a:t>украшение </a:t>
            </a:r>
            <a:r>
              <a:rPr lang="ru-RU" sz="2800" dirty="0" smtClean="0"/>
              <a:t>(...)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4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8768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Когда он ходил в университет, то обыкновенно, - чаще всего,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возвращаясь домой, - случалось ему, может быть, раз сто, останавливаться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именно на этом же самом месте, пристально вглядываться в эту действительно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великолепную панораму...».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84976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01009"/>
            <a:ext cx="9143999" cy="3356991"/>
          </a:xfrm>
        </p:spPr>
        <p:txBody>
          <a:bodyPr>
            <a:normAutofit fontScale="62500" lnSpcReduction="20000"/>
          </a:bodyPr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/>
              <a:t>«</a:t>
            </a:r>
            <a:r>
              <a:rPr lang="ru-RU" sz="5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зажал двугривенный в руку, прошел шагов десять и оборотился лицом  к Неве, по направлению дворца. Небо было без малейшего облачка, а  вода  почти голубая, что на Неве так редко бывает. Купол  собора,  который  ни  с  какой точки не обрисовывается лучше, как смотря на него отсюда, с моста, не доходя шагов двадцать до часовни, так и сиял, и сквозь  чистый  воздух  можно  было отчетливо разглядеть даже каждое его украшение».</a:t>
            </a:r>
          </a:p>
        </p:txBody>
      </p:sp>
      <p:pic>
        <p:nvPicPr>
          <p:cNvPr id="93187" name="Picture 4" descr="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508104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81313"/>
            <a:ext cx="8229600" cy="3552825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ru-RU" sz="2800" i="1" smtClean="0"/>
              <a:t>«Склонившись  над водою,  машинально смотрел он на последний, розовый отблеск заката, на ряд домов,  темневших  в сгущавшихся сумерках, на одно отдаленное окошко, где-то в мансарде, по левой набережной, блиставшее, точно в  пламени,  от  последнего  солнечного  луча, ударившего в него на мгновение, на темневшую воду  канавы  и,  казалось,  со вниманием всматривался в эту воду».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90525"/>
            <a:ext cx="44243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171450" y="3381375"/>
            <a:ext cx="2733675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блуждания по городу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2200275" y="5753100"/>
            <a:ext cx="4324350" cy="409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поиск аргументов </a:t>
            </a:r>
            <a:r>
              <a:rPr lang="ru-RU" i="1"/>
              <a:t>pro </a:t>
            </a:r>
            <a:r>
              <a:rPr lang="ru-RU"/>
              <a:t>и </a:t>
            </a:r>
            <a:r>
              <a:rPr lang="ru-RU" i="1"/>
              <a:t>contra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6197600" y="3425825"/>
            <a:ext cx="2733675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духовные блуждания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009900" y="1962150"/>
            <a:ext cx="3048000" cy="3648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790 w 21600"/>
              <a:gd name="T13" fmla="*/ 9866 h 21600"/>
              <a:gd name="T14" fmla="*/ 19810 w 21600"/>
              <a:gd name="T15" fmla="*/ 11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573" y="4267"/>
                </a:lnTo>
                <a:lnTo>
                  <a:pt x="9866" y="4267"/>
                </a:lnTo>
                <a:lnTo>
                  <a:pt x="9866" y="9866"/>
                </a:lnTo>
                <a:lnTo>
                  <a:pt x="4267" y="9866"/>
                </a:lnTo>
                <a:lnTo>
                  <a:pt x="4267" y="8573"/>
                </a:lnTo>
                <a:lnTo>
                  <a:pt x="0" y="10800"/>
                </a:lnTo>
                <a:lnTo>
                  <a:pt x="4267" y="13027"/>
                </a:lnTo>
                <a:lnTo>
                  <a:pt x="4267" y="11734"/>
                </a:lnTo>
                <a:lnTo>
                  <a:pt x="9866" y="11734"/>
                </a:lnTo>
                <a:lnTo>
                  <a:pt x="9866" y="17333"/>
                </a:lnTo>
                <a:lnTo>
                  <a:pt x="8573" y="17333"/>
                </a:lnTo>
                <a:lnTo>
                  <a:pt x="10800" y="21600"/>
                </a:lnTo>
                <a:lnTo>
                  <a:pt x="13027" y="17333"/>
                </a:lnTo>
                <a:lnTo>
                  <a:pt x="11734" y="17333"/>
                </a:lnTo>
                <a:lnTo>
                  <a:pt x="11734" y="11734"/>
                </a:lnTo>
                <a:lnTo>
                  <a:pt x="17333" y="11734"/>
                </a:lnTo>
                <a:lnTo>
                  <a:pt x="17333" y="13027"/>
                </a:lnTo>
                <a:lnTo>
                  <a:pt x="21600" y="10800"/>
                </a:lnTo>
                <a:lnTo>
                  <a:pt x="17333" y="8573"/>
                </a:lnTo>
                <a:lnTo>
                  <a:pt x="17333" y="9866"/>
                </a:lnTo>
                <a:lnTo>
                  <a:pt x="11734" y="9866"/>
                </a:lnTo>
                <a:lnTo>
                  <a:pt x="11734" y="4267"/>
                </a:lnTo>
                <a:lnTo>
                  <a:pt x="13027" y="4267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990600" y="533400"/>
            <a:ext cx="7096125" cy="981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i="1"/>
              <a:t>лучшее убежище одиночки – </a:t>
            </a:r>
          </a:p>
          <a:p>
            <a:pPr algn="ctr"/>
            <a:r>
              <a:rPr lang="ru-RU" sz="2400" i="1"/>
              <a:t>многотысячная анонимность толпы</a:t>
            </a:r>
          </a:p>
        </p:txBody>
      </p:sp>
    </p:spTree>
    <p:extLst>
      <p:ext uri="{BB962C8B-B14F-4D97-AF65-F5344CB8AC3E}">
        <p14:creationId xmlns:p14="http://schemas.microsoft.com/office/powerpoint/2010/main" val="14546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75856" y="188640"/>
            <a:ext cx="5868143" cy="6669360"/>
          </a:xfrm>
        </p:spPr>
        <p:txBody>
          <a:bodyPr>
            <a:normAutofit/>
          </a:bodyPr>
          <a:lstStyle/>
          <a:p>
            <a:pPr marL="1588" indent="-1588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Прекрасный образ </a:t>
            </a:r>
          </a:p>
          <a:p>
            <a:pPr marL="1588" indent="-1588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Северной Пальмиры начертан </a:t>
            </a:r>
          </a:p>
          <a:p>
            <a:pPr marL="1588" indent="-1588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Петром Андреевичем Вяземским: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  <a:defRPr/>
            </a:pPr>
            <a:endParaRPr lang="ru-RU" sz="2000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588" indent="-1588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 вижу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град Петров чудесный, величавый.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манию царя воздвигнутый из блат.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-1588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Наследный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памятник его могущей славы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Потомками его украшенный стократ!</a:t>
            </a:r>
            <a:endParaRPr lang="ru-RU" sz="36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vyazemsk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3347864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0"/>
            <a:ext cx="5148263" cy="6858000"/>
          </a:xfrm>
        </p:spPr>
        <p:txBody>
          <a:bodyPr>
            <a:normAutofit/>
          </a:bodyPr>
          <a:lstStyle/>
          <a:p>
            <a:pPr marL="1588" indent="-1588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Петербург в поэзии  </a:t>
            </a:r>
          </a:p>
          <a:p>
            <a:pPr marL="1588" indent="-1588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Константина Николаевича Батюшкова - это гармония.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88" indent="-1588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i="1" dirty="0" smtClean="0">
                <a:solidFill>
                  <a:srgbClr val="000066"/>
                </a:solidFill>
              </a:rPr>
              <a:t>«</a:t>
            </a:r>
            <a:r>
              <a:rPr lang="ru-RU" sz="36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Какое единство, как все части отвечают целому, какая красота зданий, какой вкус и в целом, какое разнообразие, происходящее от смешения воды со зданиями!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kiprenskiy_portret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31875"/>
            <a:ext cx="379571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Пушкинский Петербург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75857" y="859969"/>
            <a:ext cx="586814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Люблю тебя, Петра творенье,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Люблю твой строгий, стройный вид,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Невы державное теченье,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Береговой ее гранит,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Твоих оград узор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чугунный…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6" descr="1982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3" y="887074"/>
            <a:ext cx="3302140" cy="45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2791</Words>
  <Application>Microsoft Office PowerPoint</Application>
  <PresentationFormat>Экран (4:3)</PresentationFormat>
  <Paragraphs>215</Paragraphs>
  <Slides>66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Трек</vt:lpstr>
      <vt:lpstr>Презентация PowerPoint</vt:lpstr>
      <vt:lpstr>Презентация PowerPoint</vt:lpstr>
      <vt:lpstr>Главная мысль романа</vt:lpstr>
      <vt:lpstr>Образ Петербурга  в русской литературе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Пушкинский Петербург</vt:lpstr>
      <vt:lpstr>Петербург Лермонтова</vt:lpstr>
      <vt:lpstr>Петербург Гоголя</vt:lpstr>
      <vt:lpstr>Презентация PowerPoint</vt:lpstr>
      <vt:lpstr>Петербург Гончарова</vt:lpstr>
      <vt:lpstr>Презентация PowerPoint</vt:lpstr>
      <vt:lpstr>Презентация PowerPoint</vt:lpstr>
      <vt:lpstr>Презентация PowerPoint</vt:lpstr>
      <vt:lpstr> Образ Петербурга в романе «Преступление и наказание»</vt:lpstr>
      <vt:lpstr>Презентация PowerPoint</vt:lpstr>
      <vt:lpstr>«В Петербурге, самом отвлеченном и умышленном городе…»  </vt:lpstr>
      <vt:lpstr>Презентация PowerPoint</vt:lpstr>
      <vt:lpstr>Презентация PowerPoint</vt:lpstr>
      <vt:lpstr>Презентация PowerPoint</vt:lpstr>
      <vt:lpstr>Презентация PowerPoint</vt:lpstr>
      <vt:lpstr>Комната Раскольникова</vt:lpstr>
      <vt:lpstr>Комната Раскольникова</vt:lpstr>
      <vt:lpstr>Комната Раскольникова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Комната Алены Ивановны</vt:lpstr>
      <vt:lpstr>Комната Алены Ивановны</vt:lpstr>
      <vt:lpstr>Комната Алены Ивановны</vt:lpstr>
      <vt:lpstr>Презентация PowerPoint</vt:lpstr>
      <vt:lpstr>Комната Сони</vt:lpstr>
      <vt:lpstr>Комната Сони</vt:lpstr>
      <vt:lpstr>Комната Сони</vt:lpstr>
      <vt:lpstr>Комната Сони</vt:lpstr>
      <vt:lpstr>Комната Мармеладовых</vt:lpstr>
      <vt:lpstr>Комната Мармеладовых</vt:lpstr>
      <vt:lpstr>Комната Мармеладовых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Федор Михайлович Достоевский</dc:title>
  <dc:creator>Иванова</dc:creator>
  <cp:lastModifiedBy>User</cp:lastModifiedBy>
  <cp:revision>10</cp:revision>
  <dcterms:created xsi:type="dcterms:W3CDTF">2011-02-28T20:22:55Z</dcterms:created>
  <dcterms:modified xsi:type="dcterms:W3CDTF">2014-12-27T10:16:04Z</dcterms:modified>
</cp:coreProperties>
</file>