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93" r:id="rId3"/>
    <p:sldId id="300" r:id="rId4"/>
    <p:sldId id="304" r:id="rId5"/>
    <p:sldId id="294" r:id="rId6"/>
    <p:sldId id="295" r:id="rId7"/>
    <p:sldId id="301" r:id="rId8"/>
    <p:sldId id="302" r:id="rId9"/>
    <p:sldId id="296" r:id="rId10"/>
    <p:sldId id="297" r:id="rId11"/>
    <p:sldId id="298" r:id="rId12"/>
    <p:sldId id="275" r:id="rId13"/>
    <p:sldId id="278" r:id="rId14"/>
    <p:sldId id="279" r:id="rId15"/>
    <p:sldId id="280" r:id="rId16"/>
    <p:sldId id="281" r:id="rId17"/>
    <p:sldId id="282" r:id="rId18"/>
    <p:sldId id="283" r:id="rId19"/>
    <p:sldId id="292" r:id="rId20"/>
    <p:sldId id="286" r:id="rId21"/>
    <p:sldId id="285" r:id="rId22"/>
    <p:sldId id="284" r:id="rId23"/>
    <p:sldId id="268" r:id="rId24"/>
    <p:sldId id="269" r:id="rId25"/>
    <p:sldId id="270" r:id="rId26"/>
    <p:sldId id="271" r:id="rId27"/>
    <p:sldId id="288" r:id="rId28"/>
    <p:sldId id="287" r:id="rId29"/>
    <p:sldId id="30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06/relationships/legacyDocTextInfo" Target="legacyDocTextInfo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123D21-4D94-47B7-9DAA-8E98B6E1B382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CF87B0E7-4EC8-41B1-B940-40750221FFCF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Коммуникация как  взаимодействие </a:t>
          </a:r>
        </a:p>
        <a:p>
          <a:r>
            <a:rPr lang="ru-RU" dirty="0" smtClean="0"/>
            <a:t>(учет позиции собеседника или партнера по деятельности)</a:t>
          </a:r>
          <a:endParaRPr lang="ru-RU" dirty="0"/>
        </a:p>
      </dgm:t>
    </dgm:pt>
    <dgm:pt modelId="{29F4F302-79CE-4938-856C-866F4F34D253}" type="parTrans" cxnId="{1C440D95-14B9-4A40-913C-D2DBB7593396}">
      <dgm:prSet/>
      <dgm:spPr/>
      <dgm:t>
        <a:bodyPr/>
        <a:lstStyle/>
        <a:p>
          <a:endParaRPr lang="ru-RU"/>
        </a:p>
      </dgm:t>
    </dgm:pt>
    <dgm:pt modelId="{22E0B660-C34D-4561-87CB-3173D6059AAB}" type="sibTrans" cxnId="{1C440D95-14B9-4A40-913C-D2DBB7593396}">
      <dgm:prSet/>
      <dgm:spPr/>
      <dgm:t>
        <a:bodyPr/>
        <a:lstStyle/>
        <a:p>
          <a:endParaRPr lang="ru-RU"/>
        </a:p>
      </dgm:t>
    </dgm:pt>
    <dgm:pt modelId="{15E15A00-298E-43DE-8B4C-10CF270C1860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Коммуникация как   сотрудничество </a:t>
          </a:r>
          <a:r>
            <a:rPr lang="ru-RU" dirty="0" smtClean="0"/>
            <a:t>(согласование усилий по достижению  общей цели – ориентация на партнера)</a:t>
          </a:r>
          <a:endParaRPr lang="ru-RU" dirty="0"/>
        </a:p>
      </dgm:t>
    </dgm:pt>
    <dgm:pt modelId="{80DFB4A8-BFA8-4F72-B93C-532CFBA6B1BE}" type="parTrans" cxnId="{0053A4F4-9B22-4A38-9BB8-B10D30C62E9A}">
      <dgm:prSet/>
      <dgm:spPr/>
      <dgm:t>
        <a:bodyPr/>
        <a:lstStyle/>
        <a:p>
          <a:endParaRPr lang="ru-RU"/>
        </a:p>
      </dgm:t>
    </dgm:pt>
    <dgm:pt modelId="{392BDCBF-449D-4A9E-9B2F-05071288517C}" type="sibTrans" cxnId="{0053A4F4-9B22-4A38-9BB8-B10D30C62E9A}">
      <dgm:prSet/>
      <dgm:spPr/>
      <dgm:t>
        <a:bodyPr/>
        <a:lstStyle/>
        <a:p>
          <a:endParaRPr lang="ru-RU"/>
        </a:p>
      </dgm:t>
    </dgm:pt>
    <dgm:pt modelId="{47705551-E827-448B-823A-6BA697B417E7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Коммуникация как  </a:t>
          </a:r>
          <a:r>
            <a:rPr lang="ru-RU" dirty="0" err="1" smtClean="0">
              <a:solidFill>
                <a:srgbClr val="C00000"/>
              </a:solidFill>
            </a:rPr>
            <a:t>интериоризация</a:t>
          </a:r>
          <a:endParaRPr lang="ru-RU" dirty="0" smtClean="0">
            <a:solidFill>
              <a:srgbClr val="C00000"/>
            </a:solidFill>
          </a:endParaRPr>
        </a:p>
        <a:p>
          <a:r>
            <a:rPr lang="ru-RU" dirty="0" smtClean="0"/>
            <a:t> (стили и способы построения речевой коммуникации)</a:t>
          </a:r>
          <a:endParaRPr lang="ru-RU" dirty="0"/>
        </a:p>
      </dgm:t>
    </dgm:pt>
    <dgm:pt modelId="{FA046F74-CD72-4797-9BC2-3192C0FD0744}" type="parTrans" cxnId="{E2FBBB37-9059-4783-9826-114AFF69DF0B}">
      <dgm:prSet/>
      <dgm:spPr/>
      <dgm:t>
        <a:bodyPr/>
        <a:lstStyle/>
        <a:p>
          <a:endParaRPr lang="ru-RU"/>
        </a:p>
      </dgm:t>
    </dgm:pt>
    <dgm:pt modelId="{4DECC231-A19E-448F-9954-424B588AD7B7}" type="sibTrans" cxnId="{E2FBBB37-9059-4783-9826-114AFF69DF0B}">
      <dgm:prSet/>
      <dgm:spPr/>
      <dgm:t>
        <a:bodyPr/>
        <a:lstStyle/>
        <a:p>
          <a:endParaRPr lang="ru-RU"/>
        </a:p>
      </dgm:t>
    </dgm:pt>
    <dgm:pt modelId="{DA8F4C04-FB9F-42BF-9795-3C79757D2F00}" type="pres">
      <dgm:prSet presAssocID="{69123D21-4D94-47B7-9DAA-8E98B6E1B382}" presName="Name0" presStyleCnt="0">
        <dgm:presLayoutVars>
          <dgm:dir/>
          <dgm:animLvl val="lvl"/>
          <dgm:resizeHandles val="exact"/>
        </dgm:presLayoutVars>
      </dgm:prSet>
      <dgm:spPr/>
    </dgm:pt>
    <dgm:pt modelId="{34514FBB-D4A7-40E9-8824-C05D6DF6C4D8}" type="pres">
      <dgm:prSet presAssocID="{69123D21-4D94-47B7-9DAA-8E98B6E1B382}" presName="dummy" presStyleCnt="0"/>
      <dgm:spPr/>
    </dgm:pt>
    <dgm:pt modelId="{EE6AA9E0-E22E-48BF-8EC5-E6E8A79DEE7C}" type="pres">
      <dgm:prSet presAssocID="{69123D21-4D94-47B7-9DAA-8E98B6E1B382}" presName="linH" presStyleCnt="0"/>
      <dgm:spPr/>
    </dgm:pt>
    <dgm:pt modelId="{741DF5A0-4EFD-496B-8357-3D082E874FA1}" type="pres">
      <dgm:prSet presAssocID="{69123D21-4D94-47B7-9DAA-8E98B6E1B382}" presName="padding1" presStyleCnt="0"/>
      <dgm:spPr/>
    </dgm:pt>
    <dgm:pt modelId="{CA7BE935-C98D-4C5D-9279-58C85AB4F222}" type="pres">
      <dgm:prSet presAssocID="{CF87B0E7-4EC8-41B1-B940-40750221FFCF}" presName="linV" presStyleCnt="0"/>
      <dgm:spPr/>
    </dgm:pt>
    <dgm:pt modelId="{19733C2E-C83E-4CA8-8332-65E3F7F5B427}" type="pres">
      <dgm:prSet presAssocID="{CF87B0E7-4EC8-41B1-B940-40750221FFCF}" presName="spVertical1" presStyleCnt="0"/>
      <dgm:spPr/>
    </dgm:pt>
    <dgm:pt modelId="{8EBE0129-6EA9-4607-98E8-3B1A71C69083}" type="pres">
      <dgm:prSet presAssocID="{CF87B0E7-4EC8-41B1-B940-40750221FFCF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22C10-A7F4-4F87-A735-2F8E019AFD1F}" type="pres">
      <dgm:prSet presAssocID="{CF87B0E7-4EC8-41B1-B940-40750221FFCF}" presName="spVertical2" presStyleCnt="0"/>
      <dgm:spPr/>
    </dgm:pt>
    <dgm:pt modelId="{A2254959-9555-4364-B941-4D16DD6820C6}" type="pres">
      <dgm:prSet presAssocID="{CF87B0E7-4EC8-41B1-B940-40750221FFCF}" presName="spVertical3" presStyleCnt="0"/>
      <dgm:spPr/>
    </dgm:pt>
    <dgm:pt modelId="{4D2A22A3-FF5E-440A-B82C-50E07EE325DA}" type="pres">
      <dgm:prSet presAssocID="{22E0B660-C34D-4561-87CB-3173D6059AAB}" presName="space" presStyleCnt="0"/>
      <dgm:spPr/>
    </dgm:pt>
    <dgm:pt modelId="{45C2AB7D-BD00-482D-B25D-24D793140C5C}" type="pres">
      <dgm:prSet presAssocID="{15E15A00-298E-43DE-8B4C-10CF270C1860}" presName="linV" presStyleCnt="0"/>
      <dgm:spPr/>
    </dgm:pt>
    <dgm:pt modelId="{DF58A053-536B-4486-BDBC-3A99CA402CCB}" type="pres">
      <dgm:prSet presAssocID="{15E15A00-298E-43DE-8B4C-10CF270C1860}" presName="spVertical1" presStyleCnt="0"/>
      <dgm:spPr/>
    </dgm:pt>
    <dgm:pt modelId="{49F5EBB6-6434-4889-A583-D8893FEA2F72}" type="pres">
      <dgm:prSet presAssocID="{15E15A00-298E-43DE-8B4C-10CF270C1860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CC225-B483-434A-9779-A6AD39A4C1DB}" type="pres">
      <dgm:prSet presAssocID="{15E15A00-298E-43DE-8B4C-10CF270C1860}" presName="spVertical2" presStyleCnt="0"/>
      <dgm:spPr/>
    </dgm:pt>
    <dgm:pt modelId="{FB263A13-7674-4DD6-B623-9A009DB202C9}" type="pres">
      <dgm:prSet presAssocID="{15E15A00-298E-43DE-8B4C-10CF270C1860}" presName="spVertical3" presStyleCnt="0"/>
      <dgm:spPr/>
    </dgm:pt>
    <dgm:pt modelId="{07D32968-4293-401C-A7A1-C5C88B9EC0C2}" type="pres">
      <dgm:prSet presAssocID="{392BDCBF-449D-4A9E-9B2F-05071288517C}" presName="space" presStyleCnt="0"/>
      <dgm:spPr/>
    </dgm:pt>
    <dgm:pt modelId="{2DA0D747-1592-45EF-BF27-2EDF8705600E}" type="pres">
      <dgm:prSet presAssocID="{47705551-E827-448B-823A-6BA697B417E7}" presName="linV" presStyleCnt="0"/>
      <dgm:spPr/>
    </dgm:pt>
    <dgm:pt modelId="{D707AE7B-2D28-422F-8DC2-2B5D2E478056}" type="pres">
      <dgm:prSet presAssocID="{47705551-E827-448B-823A-6BA697B417E7}" presName="spVertical1" presStyleCnt="0"/>
      <dgm:spPr/>
    </dgm:pt>
    <dgm:pt modelId="{41C99584-0D22-4258-83D9-04FE786E7194}" type="pres">
      <dgm:prSet presAssocID="{47705551-E827-448B-823A-6BA697B417E7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087B41-492B-4E45-AD76-FBDA6335D7D9}" type="pres">
      <dgm:prSet presAssocID="{47705551-E827-448B-823A-6BA697B417E7}" presName="spVertical2" presStyleCnt="0"/>
      <dgm:spPr/>
    </dgm:pt>
    <dgm:pt modelId="{48A5977E-94D1-4DEA-A64A-BC1FE07A4BDF}" type="pres">
      <dgm:prSet presAssocID="{47705551-E827-448B-823A-6BA697B417E7}" presName="spVertical3" presStyleCnt="0"/>
      <dgm:spPr/>
    </dgm:pt>
    <dgm:pt modelId="{0F34E4EF-2D98-4604-B00F-6A1CCE999EC7}" type="pres">
      <dgm:prSet presAssocID="{69123D21-4D94-47B7-9DAA-8E98B6E1B382}" presName="padding2" presStyleCnt="0"/>
      <dgm:spPr/>
    </dgm:pt>
    <dgm:pt modelId="{59535044-ED7C-4665-8907-DC03DA53DA23}" type="pres">
      <dgm:prSet presAssocID="{69123D21-4D94-47B7-9DAA-8E98B6E1B382}" presName="negArrow" presStyleCnt="0"/>
      <dgm:spPr/>
    </dgm:pt>
    <dgm:pt modelId="{CE5D0FCA-7969-4386-A76B-AF806072EC0A}" type="pres">
      <dgm:prSet presAssocID="{69123D21-4D94-47B7-9DAA-8E98B6E1B382}" presName="backgroundArrow" presStyleLbl="node1" presStyleIdx="0" presStyleCnt="1" custLinFactNeighborX="2495" custLinFactNeighborY="-18425"/>
      <dgm:spPr>
        <a:noFill/>
      </dgm:spPr>
    </dgm:pt>
  </dgm:ptLst>
  <dgm:cxnLst>
    <dgm:cxn modelId="{53FC1CB0-D1D6-40F7-B502-C03DEFCBB3BF}" type="presOf" srcId="{47705551-E827-448B-823A-6BA697B417E7}" destId="{41C99584-0D22-4258-83D9-04FE786E7194}" srcOrd="0" destOrd="0" presId="urn:microsoft.com/office/officeart/2005/8/layout/hProcess3"/>
    <dgm:cxn modelId="{E2FBBB37-9059-4783-9826-114AFF69DF0B}" srcId="{69123D21-4D94-47B7-9DAA-8E98B6E1B382}" destId="{47705551-E827-448B-823A-6BA697B417E7}" srcOrd="2" destOrd="0" parTransId="{FA046F74-CD72-4797-9BC2-3192C0FD0744}" sibTransId="{4DECC231-A19E-448F-9954-424B588AD7B7}"/>
    <dgm:cxn modelId="{0053A4F4-9B22-4A38-9BB8-B10D30C62E9A}" srcId="{69123D21-4D94-47B7-9DAA-8E98B6E1B382}" destId="{15E15A00-298E-43DE-8B4C-10CF270C1860}" srcOrd="1" destOrd="0" parTransId="{80DFB4A8-BFA8-4F72-B93C-532CFBA6B1BE}" sibTransId="{392BDCBF-449D-4A9E-9B2F-05071288517C}"/>
    <dgm:cxn modelId="{44CA171A-CC35-4796-81C3-F9AB345772A6}" type="presOf" srcId="{15E15A00-298E-43DE-8B4C-10CF270C1860}" destId="{49F5EBB6-6434-4889-A583-D8893FEA2F72}" srcOrd="0" destOrd="0" presId="urn:microsoft.com/office/officeart/2005/8/layout/hProcess3"/>
    <dgm:cxn modelId="{BC60586A-9960-4F3C-ADCA-FE0D332661B2}" type="presOf" srcId="{69123D21-4D94-47B7-9DAA-8E98B6E1B382}" destId="{DA8F4C04-FB9F-42BF-9795-3C79757D2F00}" srcOrd="0" destOrd="0" presId="urn:microsoft.com/office/officeart/2005/8/layout/hProcess3"/>
    <dgm:cxn modelId="{1C440D95-14B9-4A40-913C-D2DBB7593396}" srcId="{69123D21-4D94-47B7-9DAA-8E98B6E1B382}" destId="{CF87B0E7-4EC8-41B1-B940-40750221FFCF}" srcOrd="0" destOrd="0" parTransId="{29F4F302-79CE-4938-856C-866F4F34D253}" sibTransId="{22E0B660-C34D-4561-87CB-3173D6059AAB}"/>
    <dgm:cxn modelId="{48ADC641-6450-4448-8B50-4E50CC1785B0}" type="presOf" srcId="{CF87B0E7-4EC8-41B1-B940-40750221FFCF}" destId="{8EBE0129-6EA9-4607-98E8-3B1A71C69083}" srcOrd="0" destOrd="0" presId="urn:microsoft.com/office/officeart/2005/8/layout/hProcess3"/>
    <dgm:cxn modelId="{E9A83E5A-4380-46AD-9345-1D9DB1FF3870}" type="presParOf" srcId="{DA8F4C04-FB9F-42BF-9795-3C79757D2F00}" destId="{34514FBB-D4A7-40E9-8824-C05D6DF6C4D8}" srcOrd="0" destOrd="0" presId="urn:microsoft.com/office/officeart/2005/8/layout/hProcess3"/>
    <dgm:cxn modelId="{E876BE6B-B699-413C-81C0-B116B2BA5314}" type="presParOf" srcId="{DA8F4C04-FB9F-42BF-9795-3C79757D2F00}" destId="{EE6AA9E0-E22E-48BF-8EC5-E6E8A79DEE7C}" srcOrd="1" destOrd="0" presId="urn:microsoft.com/office/officeart/2005/8/layout/hProcess3"/>
    <dgm:cxn modelId="{2F5C6156-6DE6-4E1B-B8E2-91B19BE25833}" type="presParOf" srcId="{EE6AA9E0-E22E-48BF-8EC5-E6E8A79DEE7C}" destId="{741DF5A0-4EFD-496B-8357-3D082E874FA1}" srcOrd="0" destOrd="0" presId="urn:microsoft.com/office/officeart/2005/8/layout/hProcess3"/>
    <dgm:cxn modelId="{8B286ECC-BA9F-49F6-AE22-8B50720CAED8}" type="presParOf" srcId="{EE6AA9E0-E22E-48BF-8EC5-E6E8A79DEE7C}" destId="{CA7BE935-C98D-4C5D-9279-58C85AB4F222}" srcOrd="1" destOrd="0" presId="urn:microsoft.com/office/officeart/2005/8/layout/hProcess3"/>
    <dgm:cxn modelId="{35D52D21-8FFF-469A-95AF-EF38057D2FDB}" type="presParOf" srcId="{CA7BE935-C98D-4C5D-9279-58C85AB4F222}" destId="{19733C2E-C83E-4CA8-8332-65E3F7F5B427}" srcOrd="0" destOrd="0" presId="urn:microsoft.com/office/officeart/2005/8/layout/hProcess3"/>
    <dgm:cxn modelId="{00A94548-5899-4414-AD39-C1728DE6AB7E}" type="presParOf" srcId="{CA7BE935-C98D-4C5D-9279-58C85AB4F222}" destId="{8EBE0129-6EA9-4607-98E8-3B1A71C69083}" srcOrd="1" destOrd="0" presId="urn:microsoft.com/office/officeart/2005/8/layout/hProcess3"/>
    <dgm:cxn modelId="{937500E9-1DC7-48BA-9D20-2988B606B69F}" type="presParOf" srcId="{CA7BE935-C98D-4C5D-9279-58C85AB4F222}" destId="{1EC22C10-A7F4-4F87-A735-2F8E019AFD1F}" srcOrd="2" destOrd="0" presId="urn:microsoft.com/office/officeart/2005/8/layout/hProcess3"/>
    <dgm:cxn modelId="{FFC9AC13-86E8-40A0-B3BD-8750AAC0CA3F}" type="presParOf" srcId="{CA7BE935-C98D-4C5D-9279-58C85AB4F222}" destId="{A2254959-9555-4364-B941-4D16DD6820C6}" srcOrd="3" destOrd="0" presId="urn:microsoft.com/office/officeart/2005/8/layout/hProcess3"/>
    <dgm:cxn modelId="{F64BF1D7-AD80-4C2B-9261-A2680F9290EB}" type="presParOf" srcId="{EE6AA9E0-E22E-48BF-8EC5-E6E8A79DEE7C}" destId="{4D2A22A3-FF5E-440A-B82C-50E07EE325DA}" srcOrd="2" destOrd="0" presId="urn:microsoft.com/office/officeart/2005/8/layout/hProcess3"/>
    <dgm:cxn modelId="{52C2388D-4A58-4F88-A055-5807D3AFD2D9}" type="presParOf" srcId="{EE6AA9E0-E22E-48BF-8EC5-E6E8A79DEE7C}" destId="{45C2AB7D-BD00-482D-B25D-24D793140C5C}" srcOrd="3" destOrd="0" presId="urn:microsoft.com/office/officeart/2005/8/layout/hProcess3"/>
    <dgm:cxn modelId="{5F17B9A7-4E7F-4192-A96D-DF3F69F4443E}" type="presParOf" srcId="{45C2AB7D-BD00-482D-B25D-24D793140C5C}" destId="{DF58A053-536B-4486-BDBC-3A99CA402CCB}" srcOrd="0" destOrd="0" presId="urn:microsoft.com/office/officeart/2005/8/layout/hProcess3"/>
    <dgm:cxn modelId="{38CAF8A6-D05F-4460-8F1C-2DF0873EBE05}" type="presParOf" srcId="{45C2AB7D-BD00-482D-B25D-24D793140C5C}" destId="{49F5EBB6-6434-4889-A583-D8893FEA2F72}" srcOrd="1" destOrd="0" presId="urn:microsoft.com/office/officeart/2005/8/layout/hProcess3"/>
    <dgm:cxn modelId="{53129EC3-0C0F-4D85-BF5A-F22916DAD736}" type="presParOf" srcId="{45C2AB7D-BD00-482D-B25D-24D793140C5C}" destId="{6F1CC225-B483-434A-9779-A6AD39A4C1DB}" srcOrd="2" destOrd="0" presId="urn:microsoft.com/office/officeart/2005/8/layout/hProcess3"/>
    <dgm:cxn modelId="{402D5C87-6049-44CC-9BAB-BCCFFDE19A4C}" type="presParOf" srcId="{45C2AB7D-BD00-482D-B25D-24D793140C5C}" destId="{FB263A13-7674-4DD6-B623-9A009DB202C9}" srcOrd="3" destOrd="0" presId="urn:microsoft.com/office/officeart/2005/8/layout/hProcess3"/>
    <dgm:cxn modelId="{0E37CF5A-3930-4378-ABC1-46B919F9FFD8}" type="presParOf" srcId="{EE6AA9E0-E22E-48BF-8EC5-E6E8A79DEE7C}" destId="{07D32968-4293-401C-A7A1-C5C88B9EC0C2}" srcOrd="4" destOrd="0" presId="urn:microsoft.com/office/officeart/2005/8/layout/hProcess3"/>
    <dgm:cxn modelId="{0A0719F2-360D-47A6-9B7C-8E9619EE448B}" type="presParOf" srcId="{EE6AA9E0-E22E-48BF-8EC5-E6E8A79DEE7C}" destId="{2DA0D747-1592-45EF-BF27-2EDF8705600E}" srcOrd="5" destOrd="0" presId="urn:microsoft.com/office/officeart/2005/8/layout/hProcess3"/>
    <dgm:cxn modelId="{16690353-D250-4F3C-98D5-544A7132B22A}" type="presParOf" srcId="{2DA0D747-1592-45EF-BF27-2EDF8705600E}" destId="{D707AE7B-2D28-422F-8DC2-2B5D2E478056}" srcOrd="0" destOrd="0" presId="urn:microsoft.com/office/officeart/2005/8/layout/hProcess3"/>
    <dgm:cxn modelId="{AA44B3F5-42BC-4B78-B158-79E469B3CB4E}" type="presParOf" srcId="{2DA0D747-1592-45EF-BF27-2EDF8705600E}" destId="{41C99584-0D22-4258-83D9-04FE786E7194}" srcOrd="1" destOrd="0" presId="urn:microsoft.com/office/officeart/2005/8/layout/hProcess3"/>
    <dgm:cxn modelId="{5410B674-14F6-406C-92C8-55D256F6C7FA}" type="presParOf" srcId="{2DA0D747-1592-45EF-BF27-2EDF8705600E}" destId="{B6087B41-492B-4E45-AD76-FBDA6335D7D9}" srcOrd="2" destOrd="0" presId="urn:microsoft.com/office/officeart/2005/8/layout/hProcess3"/>
    <dgm:cxn modelId="{F01101A7-BFF3-434E-ADB9-190C422AE026}" type="presParOf" srcId="{2DA0D747-1592-45EF-BF27-2EDF8705600E}" destId="{48A5977E-94D1-4DEA-A64A-BC1FE07A4BDF}" srcOrd="3" destOrd="0" presId="urn:microsoft.com/office/officeart/2005/8/layout/hProcess3"/>
    <dgm:cxn modelId="{DB7AF1A9-16B8-4DEC-A0AA-7B9FF0D99517}" type="presParOf" srcId="{EE6AA9E0-E22E-48BF-8EC5-E6E8A79DEE7C}" destId="{0F34E4EF-2D98-4604-B00F-6A1CCE999EC7}" srcOrd="6" destOrd="0" presId="urn:microsoft.com/office/officeart/2005/8/layout/hProcess3"/>
    <dgm:cxn modelId="{7FA0FF17-A47E-41B8-AA48-24460B9A4F55}" type="presParOf" srcId="{EE6AA9E0-E22E-48BF-8EC5-E6E8A79DEE7C}" destId="{59535044-ED7C-4665-8907-DC03DA53DA23}" srcOrd="7" destOrd="0" presId="urn:microsoft.com/office/officeart/2005/8/layout/hProcess3"/>
    <dgm:cxn modelId="{44BE77F3-88DE-452E-986E-1B18C61651FF}" type="presParOf" srcId="{EE6AA9E0-E22E-48BF-8EC5-E6E8A79DEE7C}" destId="{CE5D0FCA-7969-4386-A76B-AF806072EC0A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5D0FCA-7969-4386-A76B-AF806072EC0A}">
      <dsp:nvSpPr>
        <dsp:cNvPr id="0" name=""/>
        <dsp:cNvSpPr/>
      </dsp:nvSpPr>
      <dsp:spPr>
        <a:xfrm>
          <a:off x="0" y="587359"/>
          <a:ext cx="8586788" cy="3287545"/>
        </a:xfrm>
        <a:prstGeom prst="rightArrow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99584-0D22-4258-83D9-04FE786E7194}">
      <dsp:nvSpPr>
        <dsp:cNvPr id="0" name=""/>
        <dsp:cNvSpPr/>
      </dsp:nvSpPr>
      <dsp:spPr>
        <a:xfrm>
          <a:off x="5658978" y="2014976"/>
          <a:ext cx="2069130" cy="1643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C00000"/>
              </a:solidFill>
            </a:rPr>
            <a:t>Коммуникация как  </a:t>
          </a:r>
          <a:r>
            <a:rPr lang="ru-RU" sz="1500" kern="1200" dirty="0" err="1" smtClean="0">
              <a:solidFill>
                <a:srgbClr val="C00000"/>
              </a:solidFill>
            </a:rPr>
            <a:t>интериоризация</a:t>
          </a:r>
          <a:endParaRPr lang="ru-RU" sz="1500" kern="1200" dirty="0" smtClean="0">
            <a:solidFill>
              <a:srgbClr val="C00000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(стили и способы построения речевой коммуникации)</a:t>
          </a:r>
          <a:endParaRPr lang="ru-RU" sz="1500" kern="1200" dirty="0"/>
        </a:p>
      </dsp:txBody>
      <dsp:txXfrm>
        <a:off x="5658978" y="2014976"/>
        <a:ext cx="2069130" cy="1643772"/>
      </dsp:txXfrm>
    </dsp:sp>
    <dsp:sp modelId="{49F5EBB6-6434-4889-A583-D8893FEA2F72}">
      <dsp:nvSpPr>
        <dsp:cNvPr id="0" name=""/>
        <dsp:cNvSpPr/>
      </dsp:nvSpPr>
      <dsp:spPr>
        <a:xfrm>
          <a:off x="3176021" y="2014976"/>
          <a:ext cx="2069130" cy="1643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C00000"/>
              </a:solidFill>
            </a:rPr>
            <a:t>Коммуникация как   сотрудничество </a:t>
          </a:r>
          <a:r>
            <a:rPr lang="ru-RU" sz="1500" kern="1200" dirty="0" smtClean="0"/>
            <a:t>(согласование усилий по достижению  общей цели – ориентация на партнера)</a:t>
          </a:r>
          <a:endParaRPr lang="ru-RU" sz="1500" kern="1200" dirty="0"/>
        </a:p>
      </dsp:txBody>
      <dsp:txXfrm>
        <a:off x="3176021" y="2014976"/>
        <a:ext cx="2069130" cy="1643772"/>
      </dsp:txXfrm>
    </dsp:sp>
    <dsp:sp modelId="{8EBE0129-6EA9-4607-98E8-3B1A71C69083}">
      <dsp:nvSpPr>
        <dsp:cNvPr id="0" name=""/>
        <dsp:cNvSpPr/>
      </dsp:nvSpPr>
      <dsp:spPr>
        <a:xfrm>
          <a:off x="693064" y="2014976"/>
          <a:ext cx="2069130" cy="1643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C00000"/>
              </a:solidFill>
            </a:rPr>
            <a:t>Коммуникация как  взаимодействие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(учет позиции собеседника или партнера по деятельности)</a:t>
          </a:r>
          <a:endParaRPr lang="ru-RU" sz="1500" kern="1200" dirty="0"/>
        </a:p>
      </dsp:txBody>
      <dsp:txXfrm>
        <a:off x="693064" y="2014976"/>
        <a:ext cx="2069130" cy="1643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17426-CBB6-4741-AFE5-F85BEC9FC95E}" type="datetimeFigureOut">
              <a:rPr lang="ru-RU" smtClean="0"/>
              <a:pPr/>
              <a:t>16.05.2012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0AEA1-951F-43C8-8EE5-1EB3C7528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400" b="1" dirty="0" smtClean="0"/>
              <a:t>Средства формирования универсальных учебных действий учащихся на уроках русского языка и литературы (из опыта работы)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286116" y="3786190"/>
            <a:ext cx="5705484" cy="25384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Презентацию подготовили учителя</a:t>
            </a:r>
          </a:p>
          <a:p>
            <a:pPr>
              <a:buNone/>
            </a:pPr>
            <a:r>
              <a:rPr lang="ru-RU" b="1" dirty="0" smtClean="0"/>
              <a:t>русского языка и литературы МБОУ </a:t>
            </a:r>
          </a:p>
          <a:p>
            <a:pPr>
              <a:buNone/>
            </a:pPr>
            <a:r>
              <a:rPr lang="ru-RU" b="1" dirty="0" smtClean="0"/>
              <a:t>г. Иркутска СОШ № 42:</a:t>
            </a:r>
          </a:p>
          <a:p>
            <a:pPr>
              <a:buNone/>
            </a:pPr>
            <a:r>
              <a:rPr lang="ru-RU" b="1" u="sng" dirty="0" smtClean="0"/>
              <a:t>Ерёмина А.В.</a:t>
            </a:r>
          </a:p>
          <a:p>
            <a:pPr>
              <a:buNone/>
            </a:pPr>
            <a:r>
              <a:rPr lang="ru-RU" b="1" u="sng" dirty="0" smtClean="0"/>
              <a:t>Иванова Н.В.</a:t>
            </a:r>
          </a:p>
          <a:p>
            <a:pPr>
              <a:buNone/>
            </a:pPr>
            <a:r>
              <a:rPr lang="ru-RU" b="1" u="sng" dirty="0" smtClean="0"/>
              <a:t>Миленьких  Е.В.</a:t>
            </a:r>
            <a:endParaRPr lang="ru-RU" b="1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Познавательные УУД: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ru-RU" sz="2200" smtClean="0"/>
              <a:t>Самостоятельное формулирование познавательной цели </a:t>
            </a:r>
          </a:p>
          <a:p>
            <a:r>
              <a:rPr lang="ru-RU" sz="2200" smtClean="0"/>
              <a:t>Поиск и выделение необходимой информации;</a:t>
            </a:r>
          </a:p>
          <a:p>
            <a:r>
              <a:rPr lang="ru-RU" sz="2200" smtClean="0"/>
              <a:t>Структурирование знаний</a:t>
            </a:r>
          </a:p>
          <a:p>
            <a:r>
              <a:rPr lang="ru-RU" sz="2200" smtClean="0"/>
              <a:t>Осознанное и произвольное построение речевого высказывания в устной и письменной форме</a:t>
            </a:r>
          </a:p>
          <a:p>
            <a:r>
              <a:rPr lang="ru-RU" sz="2200" smtClean="0"/>
              <a:t>Выбор наиболее эффективных способов решения задач в зависимости от конкретных условий</a:t>
            </a:r>
          </a:p>
          <a:p>
            <a:r>
              <a:rPr lang="ru-RU" sz="2200" smtClean="0"/>
              <a:t>Рефлексия</a:t>
            </a:r>
          </a:p>
          <a:p>
            <a:r>
              <a:rPr lang="ru-RU" sz="2200" smtClean="0"/>
              <a:t>Смысловое чтение</a:t>
            </a:r>
          </a:p>
          <a:p>
            <a:r>
              <a:rPr lang="ru-RU" sz="2200" smtClean="0"/>
              <a:t>Самостоятельное создание алгоритмов деятельности при решении проблем творческого и поискового характера</a:t>
            </a:r>
          </a:p>
          <a:p>
            <a:endParaRPr lang="ru-RU" sz="240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B7FA984-E46F-4884-B752-CCC6285DA15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Коммуникативные УУД: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ru-RU" sz="3200" smtClean="0"/>
              <a:t>Планирование учебного сотрудничества с учителем и сверстниками </a:t>
            </a:r>
          </a:p>
          <a:p>
            <a:r>
              <a:rPr lang="ru-RU" sz="3200" smtClean="0"/>
              <a:t>Постановка вопросов</a:t>
            </a:r>
          </a:p>
          <a:p>
            <a:r>
              <a:rPr lang="ru-RU" sz="3200" smtClean="0"/>
              <a:t>Разрешение конфликтов</a:t>
            </a:r>
          </a:p>
          <a:p>
            <a:r>
              <a:rPr lang="ru-RU" sz="3200" smtClean="0"/>
              <a:t>Управление поведением партнера </a:t>
            </a:r>
          </a:p>
          <a:p>
            <a:r>
              <a:rPr lang="ru-RU" sz="3200" smtClean="0"/>
              <a:t>Умение с достаточной полнотой и точностью выражать свои мысли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E9BFA39-F31C-4CAE-B8DC-3EB8FA00F9BC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153400" cy="4495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sz="4400" b="1" dirty="0" smtClean="0"/>
          </a:p>
          <a:p>
            <a:pPr algn="ctr">
              <a:buFont typeface="Wingdings" pitchFamily="2" charset="2"/>
              <a:buNone/>
            </a:pPr>
            <a:r>
              <a:rPr lang="ru-RU" sz="4400" b="1" dirty="0" smtClean="0"/>
              <a:t>Как формировать и развивать универсальные учебные действия у учащихся на уроках русского языка и литературы?</a:t>
            </a:r>
          </a:p>
          <a:p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56C7FF1-B68D-4EFE-A0D7-9D86E72D650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Создание проблемных ситуаций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9244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	1)</a:t>
            </a:r>
            <a:r>
              <a:rPr lang="ru-RU" i="1" dirty="0" smtClean="0"/>
              <a:t> Почему глагол СКАЗАТЬ в одном случае пишется СКАЖЕТЕ, а в другом СКАЖИТЕ?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	2) СКАЗАТЬ – </a:t>
            </a:r>
            <a:r>
              <a:rPr lang="en-US" dirty="0" smtClean="0"/>
              <a:t>I</a:t>
            </a:r>
            <a:r>
              <a:rPr lang="ru-RU" dirty="0" smtClean="0"/>
              <a:t> спряжения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	3) </a:t>
            </a:r>
            <a:r>
              <a:rPr lang="ru-RU" i="1" dirty="0" smtClean="0"/>
              <a:t>СКАЖЕТЕ – </a:t>
            </a:r>
            <a:r>
              <a:rPr lang="ru-RU" dirty="0" smtClean="0"/>
              <a:t>будущее время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	4) </a:t>
            </a:r>
            <a:r>
              <a:rPr lang="ru-RU" i="1" dirty="0" smtClean="0"/>
              <a:t>СКАЖИТЕ – </a:t>
            </a:r>
            <a:r>
              <a:rPr lang="ru-RU" dirty="0" smtClean="0"/>
              <a:t>приказ, просьба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	5) определить морфемный состав форм глагола: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dirty="0" err="1" smtClean="0"/>
              <a:t>скаж</a:t>
            </a:r>
            <a:r>
              <a:rPr lang="ru-RU" dirty="0" smtClean="0"/>
              <a:t>- и -  ТЕ</a:t>
            </a:r>
          </a:p>
          <a:p>
            <a:r>
              <a:rPr lang="ru-RU" dirty="0" err="1" smtClean="0"/>
              <a:t>Скаж</a:t>
            </a:r>
            <a:r>
              <a:rPr lang="ru-RU" dirty="0" smtClean="0"/>
              <a:t> –´ - ЕТЕ 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51212FC-FA61-4140-9EE4-0CF4B1B7E32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5786454"/>
            <a:ext cx="863600" cy="36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5143512"/>
            <a:ext cx="792162" cy="43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143108" y="5214950"/>
            <a:ext cx="71438" cy="73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214546" y="5214950"/>
            <a:ext cx="73025" cy="7302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250825" y="228600"/>
            <a:ext cx="8713788" cy="9906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</a:t>
            </a:r>
            <a:r>
              <a:rPr lang="ru-RU" sz="3600" b="1" dirty="0" smtClean="0"/>
              <a:t>Знаю – хочу узнать – узнал – научился»</a:t>
            </a:r>
            <a:endParaRPr lang="ru-RU" sz="3600" dirty="0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ru-RU" b="1" dirty="0" smtClean="0"/>
              <a:t>Этап «Знаю» предполагает работу в паре: что я знаю о теме урока; </a:t>
            </a:r>
          </a:p>
          <a:p>
            <a:r>
              <a:rPr lang="ru-RU" b="1" dirty="0" smtClean="0"/>
              <a:t>«Хочу узнать» - формулирование цели; </a:t>
            </a:r>
          </a:p>
          <a:p>
            <a:r>
              <a:rPr lang="ru-RU" b="1" dirty="0" smtClean="0"/>
              <a:t>«Узнал» - соотношение старой и новой информации; </a:t>
            </a:r>
          </a:p>
          <a:p>
            <a:r>
              <a:rPr lang="ru-RU" b="1" dirty="0" smtClean="0"/>
              <a:t>«Научился» - осознание результативности деятельности.          </a:t>
            </a:r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D4AE7AC-08A1-439B-B8A6-8144F82CD30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r>
              <a:rPr lang="ru-RU" sz="4000" b="1" smtClean="0"/>
              <a:t>«Верные–неверные утверждения»</a:t>
            </a:r>
            <a:endParaRPr lang="ru-RU" sz="4000" smtClean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Деепричастие – самостоятельная часть речи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Деепричастие – особая форма глагола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Деепричастие обладает признаками глагола и наречия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Деепричастие не изменяется</a:t>
            </a:r>
          </a:p>
          <a:p>
            <a:r>
              <a:rPr lang="ru-RU" b="1" dirty="0" smtClean="0"/>
              <a:t>Деепричастие изменяется по временам</a:t>
            </a:r>
          </a:p>
          <a:p>
            <a:r>
              <a:rPr lang="ru-RU" b="1" dirty="0" smtClean="0"/>
              <a:t>Деепричастие в предложении является сказуемым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1170471-EC24-4CBC-A0F6-3ADF92E3026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dirty="0" smtClean="0"/>
              <a:t>Работа с текстом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Составление плана</a:t>
            </a:r>
          </a:p>
          <a:p>
            <a:r>
              <a:rPr lang="ru-RU" b="1" dirty="0" smtClean="0"/>
              <a:t>Составление </a:t>
            </a:r>
            <a:r>
              <a:rPr lang="ru-RU" b="1" dirty="0" err="1" smtClean="0"/>
              <a:t>граф-схемы</a:t>
            </a:r>
            <a:endParaRPr lang="ru-RU" b="1" dirty="0" smtClean="0"/>
          </a:p>
          <a:p>
            <a:r>
              <a:rPr lang="ru-RU" b="1" dirty="0" err="1" smtClean="0"/>
              <a:t>Тезирование</a:t>
            </a:r>
            <a:endParaRPr lang="ru-RU" b="1" dirty="0" smtClean="0"/>
          </a:p>
          <a:p>
            <a:r>
              <a:rPr lang="ru-RU" b="1" dirty="0" smtClean="0"/>
              <a:t>Составление сводной таблицы</a:t>
            </a:r>
          </a:p>
          <a:p>
            <a:r>
              <a:rPr lang="ru-RU" b="1" dirty="0" smtClean="0"/>
              <a:t>Комментирование</a:t>
            </a:r>
          </a:p>
          <a:p>
            <a:r>
              <a:rPr lang="ru-RU" b="1" dirty="0" smtClean="0"/>
              <a:t>Чтение с остановками</a:t>
            </a:r>
          </a:p>
          <a:p>
            <a:r>
              <a:rPr lang="ru-RU" b="1" dirty="0" smtClean="0"/>
              <a:t>Чтение с пометами</a:t>
            </a:r>
          </a:p>
          <a:p>
            <a:r>
              <a:rPr lang="ru-RU" b="1" dirty="0" smtClean="0"/>
              <a:t>Составление кластера</a:t>
            </a:r>
          </a:p>
          <a:p>
            <a:r>
              <a:rPr lang="ru-RU" b="1" dirty="0" err="1" smtClean="0"/>
              <a:t>Синквейн</a:t>
            </a:r>
            <a:r>
              <a:rPr lang="ru-RU" b="1" dirty="0" smtClean="0"/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15D739C-1A14-4CA4-967F-5C0540F048A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Составление кластера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852988"/>
          </a:xfrm>
        </p:spPr>
        <p:txBody>
          <a:bodyPr>
            <a:normAutofit fontScale="85000" lnSpcReduction="10000"/>
          </a:bodyPr>
          <a:lstStyle/>
          <a:p>
            <a:r>
              <a:rPr lang="ru-RU" sz="2600" b="1" dirty="0" smtClean="0"/>
              <a:t>на уроке литературы в 5 классе во время изучения рассказа И.С. Тургенева «</a:t>
            </a:r>
            <a:r>
              <a:rPr lang="ru-RU" sz="2600" b="1" dirty="0" err="1" smtClean="0"/>
              <a:t>Муму</a:t>
            </a:r>
            <a:r>
              <a:rPr lang="ru-RU" sz="2600" b="1" dirty="0" smtClean="0"/>
              <a:t>» создается такой кластер: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  </a:t>
            </a:r>
            <a:r>
              <a:rPr lang="ru-RU" b="1" dirty="0" smtClean="0"/>
              <a:t> </a:t>
            </a: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BB6A6C2-3F5B-4BB4-9155-ACA41FD2D43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571868" y="3500438"/>
            <a:ext cx="2357454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</a:rPr>
              <a:t>Герасим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6" name="Прямая со стрелкой 5"/>
          <p:cNvCxnSpPr>
            <a:stCxn id="4" idx="7"/>
          </p:cNvCxnSpPr>
          <p:nvPr/>
        </p:nvCxnSpPr>
        <p:spPr>
          <a:xfrm rot="5400000" flipH="1" flipV="1">
            <a:off x="5606429" y="3335225"/>
            <a:ext cx="311648" cy="356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6"/>
          </p:cNvCxnSpPr>
          <p:nvPr/>
        </p:nvCxnSpPr>
        <p:spPr>
          <a:xfrm>
            <a:off x="5929322" y="4076701"/>
            <a:ext cx="5143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5"/>
          </p:cNvCxnSpPr>
          <p:nvPr/>
        </p:nvCxnSpPr>
        <p:spPr>
          <a:xfrm rot="16200000" flipH="1">
            <a:off x="5605630" y="4462631"/>
            <a:ext cx="384682" cy="427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4"/>
          </p:cNvCxnSpPr>
          <p:nvPr/>
        </p:nvCxnSpPr>
        <p:spPr>
          <a:xfrm rot="16200000" flipH="1">
            <a:off x="4625578" y="4777980"/>
            <a:ext cx="431800" cy="181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3"/>
          </p:cNvCxnSpPr>
          <p:nvPr/>
        </p:nvCxnSpPr>
        <p:spPr>
          <a:xfrm rot="5400000">
            <a:off x="3616184" y="4439865"/>
            <a:ext cx="256610" cy="345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3714744" y="3357562"/>
            <a:ext cx="28575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435600" y="2636838"/>
            <a:ext cx="1657350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Портрет</a:t>
            </a:r>
          </a:p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516688" y="3573463"/>
            <a:ext cx="180022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Описание каморки</a:t>
            </a:r>
          </a:p>
          <a:p>
            <a:pPr algn="ctr">
              <a:defRPr/>
            </a:pPr>
            <a:endParaRPr lang="ru-RU" b="1" dirty="0"/>
          </a:p>
        </p:txBody>
      </p:sp>
      <p:sp>
        <p:nvSpPr>
          <p:cNvPr id="19" name="Овал 18"/>
          <p:cNvSpPr/>
          <p:nvPr/>
        </p:nvSpPr>
        <p:spPr>
          <a:xfrm>
            <a:off x="5786446" y="4714884"/>
            <a:ext cx="2017713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Отношение к </a:t>
            </a:r>
            <a:r>
              <a:rPr lang="ru-RU" b="1" dirty="0" err="1" smtClean="0">
                <a:solidFill>
                  <a:srgbClr val="002060"/>
                </a:solidFill>
              </a:rPr>
              <a:t>Муму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929058" y="5143512"/>
            <a:ext cx="1944687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Отношение к барыне</a:t>
            </a:r>
          </a:p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357290" y="4357694"/>
            <a:ext cx="2303462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Отношения </a:t>
            </a:r>
            <a:r>
              <a:rPr lang="ru-RU" b="1" dirty="0">
                <a:solidFill>
                  <a:srgbClr val="002060"/>
                </a:solidFill>
              </a:rPr>
              <a:t>с дворовыми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1643042" y="2857496"/>
            <a:ext cx="201612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</a:rPr>
              <a:t>Отношение к Татьяне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dirty="0" err="1" smtClean="0"/>
              <a:t>Синквейн</a:t>
            </a:r>
            <a:r>
              <a:rPr lang="ru-RU" b="1" dirty="0" smtClean="0"/>
              <a:t> (пять строк)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mtClean="0"/>
              <a:t>	Проанализировав образ Герасима, пятиклассники могут составить такой синквейн: </a:t>
            </a:r>
          </a:p>
          <a:p>
            <a:r>
              <a:rPr lang="ru-RU" i="1" smtClean="0"/>
              <a:t>Герасим</a:t>
            </a:r>
            <a:endParaRPr lang="ru-RU" smtClean="0"/>
          </a:p>
          <a:p>
            <a:r>
              <a:rPr lang="ru-RU" i="1" smtClean="0"/>
              <a:t>добрый, трудолюбивый</a:t>
            </a:r>
            <a:endParaRPr lang="ru-RU" smtClean="0"/>
          </a:p>
          <a:p>
            <a:r>
              <a:rPr lang="ru-RU" i="1" smtClean="0"/>
              <a:t>заботится, любит, работает</a:t>
            </a:r>
            <a:endParaRPr lang="ru-RU" smtClean="0"/>
          </a:p>
          <a:p>
            <a:r>
              <a:rPr lang="ru-RU" i="1" smtClean="0"/>
              <a:t>не должен страдать из-за жестокости людей</a:t>
            </a:r>
            <a:endParaRPr lang="ru-RU" smtClean="0"/>
          </a:p>
          <a:p>
            <a:r>
              <a:rPr lang="ru-RU" i="1" smtClean="0"/>
              <a:t>человек</a:t>
            </a:r>
            <a:endParaRPr lang="ru-RU" smtClean="0"/>
          </a:p>
          <a:p>
            <a:endParaRPr lang="ru-RU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F7617F7-38FD-40C3-B9FF-F0842C5B079C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1670" y="1428736"/>
            <a:ext cx="2425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Фото  </a:t>
            </a:r>
            <a:r>
              <a:rPr lang="ru-RU" dirty="0" err="1" smtClean="0"/>
              <a:t>Грынив</a:t>
            </a:r>
            <a:r>
              <a:rPr lang="ru-RU" dirty="0" smtClean="0"/>
              <a:t> и Волков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b="1" smtClean="0"/>
              <a:t>Социальный заказ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514655" cy="4997152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 fontScale="92500"/>
          </a:bodyPr>
          <a:lstStyle/>
          <a:p>
            <a:pPr marL="0" lvl="8" indent="0" algn="ctr">
              <a:spcBef>
                <a:spcPts val="600"/>
              </a:spcBef>
              <a:buClr>
                <a:schemeClr val="accent3"/>
              </a:buClr>
              <a:buSzPct val="60000"/>
              <a:buFont typeface="Wingdings"/>
              <a:buNone/>
              <a:tabLst>
                <a:tab pos="0" algn="l"/>
              </a:tabLst>
              <a:defRPr/>
            </a:pPr>
            <a:r>
              <a:rPr lang="ru-RU" b="1" dirty="0" smtClean="0"/>
              <a:t> </a:t>
            </a:r>
            <a:r>
              <a:rPr lang="ru-RU" sz="2600" b="1" dirty="0" smtClean="0"/>
              <a:t>Главные задачи современной школы – раскрытие способностей каждого ученика, воспитание порядочного и патриотичного человека, личности, готовой к жизни в высокотехнологичном, конкурентном мире» </a:t>
            </a:r>
          </a:p>
          <a:p>
            <a:pPr marL="0" lvl="8" indent="0" algn="ctr">
              <a:spcBef>
                <a:spcPts val="600"/>
              </a:spcBef>
              <a:buClr>
                <a:schemeClr val="accent3"/>
              </a:buClr>
              <a:buSzPct val="60000"/>
              <a:buFont typeface="Wingdings"/>
              <a:buNone/>
              <a:tabLst>
                <a:tab pos="0" algn="l"/>
              </a:tabLst>
              <a:defRPr/>
            </a:pPr>
            <a:r>
              <a:rPr lang="ru-RU" sz="2200" b="1" i="1" dirty="0" smtClean="0"/>
              <a:t>(Национальная инициатива «Наша новая школа»)</a:t>
            </a:r>
            <a:endParaRPr lang="ru-RU" sz="2200" b="1" dirty="0" smtClean="0"/>
          </a:p>
          <a:p>
            <a:pPr marL="0" indent="0" algn="ctr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0" algn="l"/>
              </a:tabLst>
              <a:defRPr/>
            </a:pPr>
            <a:r>
              <a:rPr lang="ru-RU" sz="2600" b="1" dirty="0" smtClean="0"/>
              <a:t>Современный период общественного развития характеризуется новыми требованиями к общеобразовательной школе, предполагающими ориентацию образования не только на </a:t>
            </a:r>
            <a:r>
              <a:rPr lang="ru-RU" sz="2600" b="1" i="1" dirty="0" smtClean="0"/>
              <a:t>усвоение обучающимся определенной суммы знаний</a:t>
            </a:r>
            <a:r>
              <a:rPr lang="ru-RU" sz="2600" b="1" dirty="0" smtClean="0"/>
              <a:t>, но и на </a:t>
            </a:r>
            <a:r>
              <a:rPr lang="ru-RU" sz="2600" b="1" i="1" dirty="0" smtClean="0"/>
              <a:t>развитие его личности, его познавательных и созидательных способностей </a:t>
            </a:r>
            <a:r>
              <a:rPr lang="ru-RU" sz="2200" b="1" i="1" dirty="0" smtClean="0"/>
              <a:t>(Концепция федеральных государственных образовательных стандартов общего образования) </a:t>
            </a: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CDC3BF9F-9FAE-49B7-BBB6-274C65ABE32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539750" y="228600"/>
            <a:ext cx="7777163" cy="9906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Использование  элементов различных педагогических технологий, форм и приёмов работы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	</a:t>
            </a:r>
            <a:endParaRPr lang="ru-RU" sz="3200" dirty="0" smtClean="0"/>
          </a:p>
          <a:p>
            <a:r>
              <a:rPr lang="ru-RU" b="1" i="1" dirty="0" smtClean="0">
                <a:solidFill>
                  <a:srgbClr val="002060"/>
                </a:solidFill>
              </a:rPr>
              <a:t>Мастерская (например, «Создание рукописного сборника по произведению «Слово о полку Игореве»)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Д</a:t>
            </a:r>
            <a:r>
              <a:rPr lang="ru-RU" b="1" i="1" dirty="0" smtClean="0">
                <a:solidFill>
                  <a:srgbClr val="002060"/>
                </a:solidFill>
              </a:rPr>
              <a:t>ебаты, дискуссии(например, дискуссия «Кто вы, Григорий Александрович Печорин?»)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КСО(например, урок «Предметное рисование как способ проникновения в текст»)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sz="3100" b="1" i="1" dirty="0" smtClean="0">
                <a:solidFill>
                  <a:srgbClr val="002060"/>
                </a:solidFill>
              </a:rPr>
              <a:t>Проектная и исследовательская деятельность</a:t>
            </a:r>
          </a:p>
          <a:p>
            <a:r>
              <a:rPr lang="ru-RU" b="1" i="1" dirty="0" err="1" smtClean="0">
                <a:solidFill>
                  <a:srgbClr val="002060"/>
                </a:solidFill>
              </a:rPr>
              <a:t>Драматизация,ролевая</a:t>
            </a:r>
            <a:r>
              <a:rPr lang="ru-RU" b="1" i="1" dirty="0" smtClean="0">
                <a:solidFill>
                  <a:srgbClr val="002060"/>
                </a:solidFill>
              </a:rPr>
              <a:t> игра и т.д.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i="1" dirty="0" smtClean="0"/>
          </a:p>
          <a:p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FBA5A33-EE8A-413C-8365-D7253C6FBBB3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539750" y="228600"/>
            <a:ext cx="7777163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Проектная и исследовательская деятельность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sz="3200" dirty="0" smtClean="0"/>
              <a:t>формирует следующие УУД:</a:t>
            </a:r>
          </a:p>
          <a:p>
            <a:r>
              <a:rPr lang="ru-RU" i="1" dirty="0" smtClean="0"/>
              <a:t>коммуникативные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i="1" dirty="0" smtClean="0"/>
              <a:t>регулятивные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r>
              <a:rPr lang="ru-RU" i="1" dirty="0" smtClean="0"/>
              <a:t>познавательные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r>
              <a:rPr lang="ru-RU" i="1" dirty="0" smtClean="0"/>
              <a:t>личностные</a:t>
            </a:r>
            <a:r>
              <a:rPr lang="ru-RU" dirty="0" smtClean="0"/>
              <a:t> </a:t>
            </a:r>
          </a:p>
          <a:p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FBA5A33-EE8A-413C-8365-D7253C6FBBB3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53400" cy="85723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Драматизация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893209D-55EF-4D3A-BBCD-D6E7E82E9ED5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4348" y="714356"/>
            <a:ext cx="7848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latin typeface="+mj-lt"/>
              </a:rPr>
              <a:t>Заключительный урок по басням И.А. Крылова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След слайды - фото театра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500307"/>
            <a:ext cx="6215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След слайд - Мастерская </a:t>
            </a:r>
            <a:r>
              <a:rPr lang="ru-RU" dirty="0" smtClean="0"/>
              <a:t>по созданию пособия по произведению «Слово о полку Игореве»(9 класс)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762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Составление пособия (9 класс)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142984"/>
            <a:ext cx="7772400" cy="4876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Цель: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- актуализировать полученные знания </a:t>
            </a:r>
            <a:r>
              <a:rPr lang="ru-RU" sz="2500" b="1" i="1" dirty="0" smtClean="0">
                <a:solidFill>
                  <a:srgbClr val="002060"/>
                </a:solidFill>
              </a:rPr>
              <a:t>о</a:t>
            </a:r>
          </a:p>
          <a:p>
            <a:pPr>
              <a:buFontTx/>
              <a:buNone/>
            </a:pPr>
            <a:r>
              <a:rPr lang="ru-RU" sz="2500" b="1" i="1" dirty="0" smtClean="0">
                <a:solidFill>
                  <a:srgbClr val="002060"/>
                </a:solidFill>
              </a:rPr>
              <a:t>произведении</a:t>
            </a:r>
            <a:r>
              <a:rPr lang="ru-RU" sz="2500" b="1" i="1" dirty="0">
                <a:solidFill>
                  <a:srgbClr val="002060"/>
                </a:solidFill>
              </a:rPr>
              <a:t>;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- закрепить у обучающихся навык  работы </a:t>
            </a:r>
            <a:r>
              <a:rPr lang="ru-RU" sz="2500" b="1" i="1" dirty="0" smtClean="0">
                <a:solidFill>
                  <a:srgbClr val="002060"/>
                </a:solidFill>
              </a:rPr>
              <a:t>в</a:t>
            </a:r>
          </a:p>
          <a:p>
            <a:pPr>
              <a:buFontTx/>
              <a:buNone/>
            </a:pPr>
            <a:r>
              <a:rPr lang="ru-RU" sz="2500" b="1" i="1" dirty="0" smtClean="0">
                <a:solidFill>
                  <a:srgbClr val="002060"/>
                </a:solidFill>
              </a:rPr>
              <a:t>творческих </a:t>
            </a:r>
            <a:r>
              <a:rPr lang="ru-RU" sz="2500" b="1" i="1" dirty="0">
                <a:solidFill>
                  <a:srgbClr val="002060"/>
                </a:solidFill>
              </a:rPr>
              <a:t>группах;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- развивать воображение;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- научить в пределах возможного составлять пособие;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- формировать эстетический вкус.</a:t>
            </a:r>
          </a:p>
          <a:p>
            <a:pPr>
              <a:buFontTx/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Методы и приёмы: работа в творческих группах</a:t>
            </a:r>
            <a:r>
              <a:rPr lang="ru-RU" sz="2500" b="1" i="1" dirty="0" smtClean="0">
                <a:solidFill>
                  <a:srgbClr val="002060"/>
                </a:solidFill>
              </a:rPr>
              <a:t>,</a:t>
            </a:r>
          </a:p>
          <a:p>
            <a:pPr>
              <a:buFontTx/>
              <a:buNone/>
            </a:pPr>
            <a:r>
              <a:rPr lang="ru-RU" sz="2500" b="1" i="1" dirty="0" smtClean="0">
                <a:solidFill>
                  <a:srgbClr val="002060"/>
                </a:solidFill>
              </a:rPr>
              <a:t>«мозговой </a:t>
            </a:r>
            <a:r>
              <a:rPr lang="ru-RU" sz="2500" b="1" i="1" dirty="0">
                <a:solidFill>
                  <a:srgbClr val="002060"/>
                </a:solidFill>
              </a:rPr>
              <a:t>штурм».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Творческие группы: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295400"/>
            <a:ext cx="7772400" cy="4800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а) авторы вступительной статьи;</a:t>
            </a:r>
          </a:p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б) историки, литературоведы;</a:t>
            </a:r>
          </a:p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в) искусствоведы; </a:t>
            </a:r>
          </a:p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г) художники-оформители;</a:t>
            </a:r>
          </a:p>
          <a:p>
            <a:pPr>
              <a:lnSpc>
                <a:spcPct val="80000"/>
              </a:lnSpc>
            </a:pPr>
            <a:r>
              <a:rPr lang="ru-RU" sz="2500" b="1" i="1" dirty="0" err="1">
                <a:solidFill>
                  <a:srgbClr val="002060"/>
                </a:solidFill>
              </a:rPr>
              <a:t>д</a:t>
            </a:r>
            <a:r>
              <a:rPr lang="ru-RU" sz="2500" b="1" i="1" dirty="0">
                <a:solidFill>
                  <a:srgbClr val="002060"/>
                </a:solidFill>
              </a:rPr>
              <a:t>)группа </a:t>
            </a:r>
            <a:r>
              <a:rPr lang="ru-RU" sz="2500" b="1" i="1" dirty="0" smtClean="0">
                <a:solidFill>
                  <a:srgbClr val="002060"/>
                </a:solidFill>
              </a:rPr>
              <a:t>контроля</a:t>
            </a:r>
          </a:p>
          <a:p>
            <a:pPr>
              <a:lnSpc>
                <a:spcPct val="80000"/>
              </a:lnSpc>
            </a:pPr>
            <a:endParaRPr lang="ru-RU" sz="2500" b="1" i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500" b="1" i="1" dirty="0"/>
              <a:t>Работа в группах занимает  примерно </a:t>
            </a:r>
          </a:p>
          <a:p>
            <a:pPr>
              <a:lnSpc>
                <a:spcPct val="80000"/>
              </a:lnSpc>
              <a:buNone/>
            </a:pPr>
            <a:r>
              <a:rPr lang="ru-RU" sz="2500" b="1" i="1" dirty="0"/>
              <a:t>15-17 минут.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772400" cy="8382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Задания </a:t>
            </a:r>
            <a:r>
              <a:rPr lang="ru-RU" sz="3200" b="1" dirty="0"/>
              <a:t>по группам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000108"/>
            <a:ext cx="7772400" cy="5181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а</a:t>
            </a:r>
            <a:r>
              <a:rPr lang="ru-RU" sz="2500" b="1" i="1" dirty="0" smtClean="0">
                <a:solidFill>
                  <a:srgbClr val="002060"/>
                </a:solidFill>
              </a:rPr>
              <a:t>) </a:t>
            </a:r>
            <a:r>
              <a:rPr lang="en-US" sz="2500" b="1" i="1" dirty="0" smtClean="0">
                <a:solidFill>
                  <a:srgbClr val="002060"/>
                </a:solidFill>
              </a:rPr>
              <a:t> </a:t>
            </a:r>
            <a:r>
              <a:rPr lang="ru-RU" sz="2500" b="1" i="1" dirty="0" smtClean="0">
                <a:solidFill>
                  <a:srgbClr val="002060"/>
                </a:solidFill>
              </a:rPr>
              <a:t>редакторам (</a:t>
            </a:r>
            <a:r>
              <a:rPr lang="en-US" sz="2500" b="1" i="1" dirty="0" err="1" smtClean="0">
                <a:solidFill>
                  <a:srgbClr val="002060"/>
                </a:solidFill>
              </a:rPr>
              <a:t>авторам</a:t>
            </a:r>
            <a:r>
              <a:rPr lang="en-US" sz="2500" b="1" i="1" dirty="0" smtClean="0">
                <a:solidFill>
                  <a:srgbClr val="002060"/>
                </a:solidFill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</a:rPr>
              <a:t>вступительной</a:t>
            </a:r>
            <a:r>
              <a:rPr lang="en-US" sz="2500" b="1" i="1" dirty="0">
                <a:solidFill>
                  <a:srgbClr val="002060"/>
                </a:solidFill>
              </a:rPr>
              <a:t> </a:t>
            </a:r>
            <a:r>
              <a:rPr lang="en-US" sz="2500" b="1" i="1" dirty="0" err="1" smtClean="0">
                <a:solidFill>
                  <a:srgbClr val="002060"/>
                </a:solidFill>
              </a:rPr>
              <a:t>статьи</a:t>
            </a:r>
            <a:r>
              <a:rPr lang="ru-RU" sz="2500" b="1" i="1" dirty="0" smtClean="0">
                <a:solidFill>
                  <a:srgbClr val="002060"/>
                </a:solidFill>
              </a:rPr>
              <a:t>)</a:t>
            </a:r>
            <a:r>
              <a:rPr lang="en-US" sz="2500" b="1" i="1" dirty="0" smtClean="0">
                <a:solidFill>
                  <a:srgbClr val="002060"/>
                </a:solidFill>
              </a:rPr>
              <a:t>:</a:t>
            </a:r>
            <a:endParaRPr lang="en-US" sz="2500" b="1" i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500" b="1" i="1" dirty="0" smtClean="0">
                <a:solidFill>
                  <a:srgbClr val="002060"/>
                </a:solidFill>
              </a:rPr>
              <a:t>Составить вступительную </a:t>
            </a:r>
            <a:r>
              <a:rPr lang="ru-RU" sz="2500" b="1" i="1" dirty="0">
                <a:solidFill>
                  <a:srgbClr val="002060"/>
                </a:solidFill>
              </a:rPr>
              <a:t>статью по материалам домашнего задания;</a:t>
            </a:r>
            <a:r>
              <a:rPr lang="en-US" sz="2500" b="1" i="1" dirty="0">
                <a:solidFill>
                  <a:srgbClr val="002060"/>
                </a:solidFill>
              </a:rPr>
              <a:t> </a:t>
            </a:r>
            <a:endParaRPr lang="ru-RU" sz="2500" b="1" i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 б) историкам, литературоведам:</a:t>
            </a:r>
          </a:p>
          <a:p>
            <a:pPr>
              <a:lnSpc>
                <a:spcPct val="80000"/>
              </a:lnSpc>
              <a:buNone/>
            </a:pPr>
            <a:r>
              <a:rPr lang="ru-RU" sz="2500" b="1" i="1" dirty="0" smtClean="0">
                <a:solidFill>
                  <a:srgbClr val="002060"/>
                </a:solidFill>
              </a:rPr>
              <a:t>подготовить </a:t>
            </a:r>
            <a:r>
              <a:rPr lang="ru-RU" sz="2500" b="1" i="1" dirty="0">
                <a:solidFill>
                  <a:srgbClr val="002060"/>
                </a:solidFill>
              </a:rPr>
              <a:t>исторический комментарий к событиям и героям произведения;</a:t>
            </a:r>
          </a:p>
          <a:p>
            <a:pPr>
              <a:lnSpc>
                <a:spcPct val="80000"/>
              </a:lnSpc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 в) искусствоведам:</a:t>
            </a:r>
          </a:p>
          <a:p>
            <a:pPr>
              <a:lnSpc>
                <a:spcPct val="80000"/>
              </a:lnSpc>
              <a:buNone/>
            </a:pPr>
            <a:r>
              <a:rPr lang="ru-RU" sz="2500" b="1" i="1" dirty="0" smtClean="0">
                <a:solidFill>
                  <a:srgbClr val="002060"/>
                </a:solidFill>
              </a:rPr>
              <a:t>подготовить </a:t>
            </a:r>
            <a:r>
              <a:rPr lang="ru-RU" sz="2500" b="1" i="1" dirty="0">
                <a:solidFill>
                  <a:srgbClr val="002060"/>
                </a:solidFill>
              </a:rPr>
              <a:t>иллюстративный материал к «Слову о полку </a:t>
            </a:r>
            <a:r>
              <a:rPr lang="ru-RU" sz="2500" b="1" i="1" dirty="0" err="1">
                <a:solidFill>
                  <a:srgbClr val="002060"/>
                </a:solidFill>
              </a:rPr>
              <a:t>Игорове</a:t>
            </a:r>
            <a:r>
              <a:rPr lang="ru-RU" sz="2500" b="1" i="1" dirty="0">
                <a:solidFill>
                  <a:srgbClr val="002060"/>
                </a:solidFill>
              </a:rPr>
              <a:t>»;</a:t>
            </a:r>
          </a:p>
          <a:p>
            <a:pPr>
              <a:lnSpc>
                <a:spcPct val="80000"/>
              </a:lnSpc>
              <a:buNone/>
            </a:pPr>
            <a:r>
              <a:rPr lang="ru-RU" sz="2500" b="1" i="1" dirty="0">
                <a:solidFill>
                  <a:srgbClr val="002060"/>
                </a:solidFill>
              </a:rPr>
              <a:t>г</a:t>
            </a:r>
            <a:r>
              <a:rPr lang="en-US" sz="2500" b="1" i="1" dirty="0">
                <a:solidFill>
                  <a:srgbClr val="002060"/>
                </a:solidFill>
              </a:rPr>
              <a:t>) </a:t>
            </a:r>
            <a:r>
              <a:rPr lang="en-US" sz="2500" b="1" i="1" dirty="0" err="1">
                <a:solidFill>
                  <a:srgbClr val="002060"/>
                </a:solidFill>
              </a:rPr>
              <a:t>художникам-оформителям</a:t>
            </a:r>
            <a:r>
              <a:rPr lang="en-US" sz="2500" b="1" i="1" dirty="0">
                <a:solidFill>
                  <a:srgbClr val="002060"/>
                </a:solidFill>
              </a:rPr>
              <a:t>: </a:t>
            </a:r>
          </a:p>
          <a:p>
            <a:pPr>
              <a:lnSpc>
                <a:spcPct val="80000"/>
              </a:lnSpc>
              <a:buNone/>
            </a:pPr>
            <a:r>
              <a:rPr lang="en-US" sz="2500" b="1" i="1" dirty="0" err="1" smtClean="0">
                <a:solidFill>
                  <a:srgbClr val="002060"/>
                </a:solidFill>
              </a:rPr>
              <a:t>сдела</a:t>
            </a:r>
            <a:r>
              <a:rPr lang="ru-RU" sz="2500" b="1" i="1" dirty="0" err="1" smtClean="0">
                <a:solidFill>
                  <a:srgbClr val="002060"/>
                </a:solidFill>
              </a:rPr>
              <a:t>ть</a:t>
            </a:r>
            <a:r>
              <a:rPr lang="en-US" sz="2500" b="1" i="1" dirty="0" smtClean="0">
                <a:solidFill>
                  <a:srgbClr val="002060"/>
                </a:solidFill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</a:rPr>
              <a:t>примерный</a:t>
            </a:r>
            <a:r>
              <a:rPr lang="en-US" sz="2500" b="1" i="1" dirty="0">
                <a:solidFill>
                  <a:srgbClr val="002060"/>
                </a:solidFill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</a:rPr>
              <a:t>эскиз</a:t>
            </a:r>
            <a:r>
              <a:rPr lang="en-US" sz="2500" b="1" i="1" dirty="0">
                <a:solidFill>
                  <a:srgbClr val="002060"/>
                </a:solidFill>
              </a:rPr>
              <a:t> (</a:t>
            </a:r>
            <a:r>
              <a:rPr lang="en-US" sz="2500" b="1" i="1" dirty="0" err="1">
                <a:solidFill>
                  <a:srgbClr val="002060"/>
                </a:solidFill>
              </a:rPr>
              <a:t>карандашный</a:t>
            </a:r>
            <a:r>
              <a:rPr lang="en-US" sz="2500" b="1" i="1" dirty="0">
                <a:solidFill>
                  <a:srgbClr val="002060"/>
                </a:solidFill>
              </a:rPr>
              <a:t>) </a:t>
            </a:r>
            <a:r>
              <a:rPr lang="en-US" sz="2500" b="1" i="1" dirty="0" err="1">
                <a:solidFill>
                  <a:srgbClr val="002060"/>
                </a:solidFill>
              </a:rPr>
              <a:t>оформления</a:t>
            </a:r>
            <a:r>
              <a:rPr lang="en-US" sz="2500" b="1" i="1" dirty="0">
                <a:solidFill>
                  <a:srgbClr val="002060"/>
                </a:solidFill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</a:rPr>
              <a:t>форзаца</a:t>
            </a:r>
            <a:r>
              <a:rPr lang="en-US" sz="2500" b="1" i="1" dirty="0">
                <a:solidFill>
                  <a:srgbClr val="002060"/>
                </a:solidFill>
              </a:rPr>
              <a:t> </a:t>
            </a:r>
            <a:r>
              <a:rPr lang="en-US" sz="2500" b="1" i="1" dirty="0" err="1">
                <a:solidFill>
                  <a:srgbClr val="002060"/>
                </a:solidFill>
              </a:rPr>
              <a:t>книги</a:t>
            </a:r>
            <a:r>
              <a:rPr lang="en-US" sz="2500" b="1" i="1" dirty="0">
                <a:solidFill>
                  <a:srgbClr val="002060"/>
                </a:solidFill>
              </a:rPr>
              <a:t>. </a:t>
            </a:r>
            <a:r>
              <a:rPr lang="ru-RU" sz="2500" b="1" i="1" dirty="0">
                <a:solidFill>
                  <a:srgbClr val="002060"/>
                </a:solidFill>
              </a:rPr>
              <a:t>Какую из предложенных иллюстраций вы поместите на обложке? </a:t>
            </a:r>
            <a:r>
              <a:rPr lang="ru-RU" sz="2500" b="1" i="1" dirty="0" smtClean="0">
                <a:solidFill>
                  <a:srgbClr val="002060"/>
                </a:solidFill>
              </a:rPr>
              <a:t>Объяснить </a:t>
            </a:r>
            <a:r>
              <a:rPr lang="ru-RU" sz="2500" b="1" i="1" dirty="0">
                <a:solidFill>
                  <a:srgbClr val="002060"/>
                </a:solidFill>
              </a:rPr>
              <a:t>свой выбор.</a:t>
            </a:r>
            <a:endParaRPr lang="en-US" sz="2500" b="1" i="1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dirty="0" smtClean="0"/>
              <a:t>След слайды фото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Данная мастерская была проведена  с  классами и с учителями русского языка и литературы Ленинского </a:t>
            </a:r>
            <a:r>
              <a:rPr lang="ru-RU" sz="2400" dirty="0" err="1" smtClean="0"/>
              <a:t>огруга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571480"/>
            <a:ext cx="8686800" cy="838200"/>
          </a:xfrm>
        </p:spPr>
        <p:txBody>
          <a:bodyPr>
            <a:normAutofit/>
          </a:bodyPr>
          <a:lstStyle/>
          <a:p>
            <a:r>
              <a:rPr lang="ru-RU" sz="3200" b="1" dirty="0"/>
              <a:t>Завершающий этап работы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Выступления учащихся (примерно 10 минут)</a:t>
            </a:r>
          </a:p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Координационная деятельность учителя (примерно 5 минут)</a:t>
            </a:r>
          </a:p>
          <a:p>
            <a:pPr>
              <a:lnSpc>
                <a:spcPct val="80000"/>
              </a:lnSpc>
            </a:pPr>
            <a:r>
              <a:rPr lang="ru-RU" sz="2500" b="1" i="1" dirty="0">
                <a:solidFill>
                  <a:srgbClr val="002060"/>
                </a:solidFill>
              </a:rPr>
              <a:t>Презентация готового продукта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Данная мастерская формирует  следующие Коммуникативные  </a:t>
            </a:r>
            <a:r>
              <a:rPr lang="ru-RU" sz="3200" b="1" dirty="0" err="1" smtClean="0">
                <a:solidFill>
                  <a:srgbClr val="FF0000"/>
                </a:solidFill>
              </a:rPr>
              <a:t>УУд</a:t>
            </a:r>
            <a:endParaRPr lang="ru-RU" sz="3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098" name="Organization Chart 3"/>
          <p:cNvGraphicFramePr>
            <a:graphicFrameLocks/>
          </p:cNvGraphicFramePr>
          <p:nvPr>
            <p:ph type="dgm" idx="4294967295"/>
          </p:nvPr>
        </p:nvGraphicFramePr>
        <p:xfrm>
          <a:off x="0" y="1357298"/>
          <a:ext cx="8693150" cy="485457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Коммуникативная деятельность</a:t>
            </a:r>
          </a:p>
        </p:txBody>
      </p:sp>
      <p:graphicFrame>
        <p:nvGraphicFramePr>
          <p:cNvPr id="4" name="Рисунок SmartArt 3"/>
          <p:cNvGraphicFramePr>
            <a:graphicFrameLocks noGrp="1"/>
          </p:cNvGraphicFramePr>
          <p:nvPr>
            <p:ph type="dgm" idx="4294967295"/>
          </p:nvPr>
        </p:nvGraphicFramePr>
        <p:xfrm>
          <a:off x="0" y="769938"/>
          <a:ext cx="8586788" cy="5673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1200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rgbClr val="FF0000"/>
                </a:solidFill>
              </a:rPr>
              <a:t>Поработаем!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Синквейн</a:t>
            </a:r>
            <a:r>
              <a:rPr lang="ru-RU" b="1" dirty="0" smtClean="0"/>
              <a:t> (пять строк)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Синквейн</a:t>
            </a:r>
            <a:r>
              <a:rPr lang="ru-RU" dirty="0" smtClean="0"/>
              <a:t> со </a:t>
            </a:r>
            <a:r>
              <a:rPr lang="ru-RU" dirty="0" smtClean="0">
                <a:hlinkClick r:id="" action="ppaction://noaction"/>
              </a:rPr>
              <a:t>словом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u="sng" dirty="0" err="1" smtClean="0"/>
              <a:t>системно-деятельностный</a:t>
            </a:r>
            <a:r>
              <a:rPr lang="ru-RU" u="sng" dirty="0" smtClean="0"/>
              <a:t> подход</a:t>
            </a:r>
          </a:p>
          <a:p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Системно-деятельностный</a:t>
            </a:r>
            <a:r>
              <a:rPr lang="ru-RU" dirty="0" smtClean="0"/>
              <a:t> подход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Развивающий, инициирующий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Изучаем, разбираемся, удивляемся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Будем работать по-новому!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/>
              <a:t>Ну и штучка!(Боже, помоги!)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F7617F7-38FD-40C3-B9FF-F0842C5B079C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643998" cy="1143008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Системно-деятельностный</a:t>
            </a:r>
            <a:r>
              <a:rPr lang="ru-RU" dirty="0" smtClean="0"/>
              <a:t> подход в обучении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8715436" cy="4572032"/>
          </a:xfrm>
          <a:noFill/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объекты познания  в школе, как и в окружающем мире,  представлены как системы, поэтому соответствующим подходом их изучения является системный.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Применение учащимися системных исследований возможно только на основе их собственной УД. Такая деятельность сопровождается расчленением систем на составные части с дальнейшим изучением их многоступенчатой соподчиненности. Внедрение системного подхода в УД школьников преобразует его в </a:t>
            </a:r>
            <a:r>
              <a:rPr lang="ru-RU" dirty="0" err="1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системно-деятельностный</a:t>
            </a: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главная цель которого-</a:t>
            </a:r>
          </a:p>
          <a:p>
            <a:pPr algn="just"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современные  образовательные результаты </a:t>
            </a:r>
            <a:endParaRPr lang="ru-RU" sz="3200" i="1" dirty="0" smtClean="0">
              <a:ln>
                <a:solidFill>
                  <a:schemeClr val="tx2"/>
                </a:solidFill>
              </a:ln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640763" cy="990600"/>
          </a:xfrm>
        </p:spPr>
        <p:txBody>
          <a:bodyPr/>
          <a:lstStyle/>
          <a:p>
            <a:r>
              <a:rPr lang="ru-RU" b="1" smtClean="0"/>
              <a:t>Системно-деятельностный подход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sz="3600" dirty="0" smtClean="0"/>
              <a:t>«</a:t>
            </a:r>
            <a:r>
              <a:rPr lang="ru-RU" sz="3600" b="1" dirty="0" smtClean="0"/>
              <a:t>Формирование любых личностных новообразований − умений, способностей, личностных качеств − возможно лишь в деятельности»</a:t>
            </a:r>
          </a:p>
          <a:p>
            <a:pPr>
              <a:buFont typeface="Wingdings" pitchFamily="2" charset="2"/>
              <a:buNone/>
            </a:pPr>
            <a:endParaRPr lang="ru-RU" sz="3600" dirty="0" smtClean="0"/>
          </a:p>
          <a:p>
            <a:pPr algn="r">
              <a:buFont typeface="Wingdings" pitchFamily="2" charset="2"/>
              <a:buNone/>
            </a:pPr>
            <a:r>
              <a:rPr lang="ru-RU" b="1" dirty="0" smtClean="0"/>
              <a:t> (Л.С. </a:t>
            </a:r>
            <a:r>
              <a:rPr lang="ru-RU" b="1" dirty="0" err="1" smtClean="0"/>
              <a:t>Выготский</a:t>
            </a:r>
            <a:r>
              <a:rPr lang="ru-RU" b="1" dirty="0" smtClean="0"/>
              <a:t>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0029469-D486-4109-AA33-3B3B4BD5FF8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Современные  образовательные результаты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024454"/>
          </a:xfrm>
        </p:spPr>
        <p:txBody>
          <a:bodyPr>
            <a:no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tabLst>
                <a:tab pos="0" algn="l"/>
              </a:tabLst>
              <a:defRPr/>
            </a:pPr>
            <a:r>
              <a:rPr lang="ru-RU" dirty="0" smtClean="0"/>
              <a:t>  </a:t>
            </a:r>
            <a:r>
              <a:rPr lang="ru-RU" sz="2000" dirty="0" smtClean="0"/>
              <a:t>трактуются как </a:t>
            </a:r>
            <a:r>
              <a:rPr lang="ru-RU" sz="2000" b="1" dirty="0" smtClean="0">
                <a:solidFill>
                  <a:srgbClr val="FF0000"/>
                </a:solidFill>
              </a:rPr>
              <a:t>изменения</a:t>
            </a:r>
            <a:r>
              <a:rPr lang="ru-RU" sz="2000" dirty="0" smtClean="0">
                <a:solidFill>
                  <a:srgbClr val="FF0000"/>
                </a:solidFill>
              </a:rPr>
              <a:t> в </a:t>
            </a:r>
            <a:r>
              <a:rPr lang="ru-RU" sz="2000" b="1" dirty="0" smtClean="0">
                <a:solidFill>
                  <a:srgbClr val="FF0000"/>
                </a:solidFill>
              </a:rPr>
              <a:t>личностных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ресурсах (мотивационных, </a:t>
            </a:r>
            <a:r>
              <a:rPr lang="ru-RU" sz="2000" dirty="0" err="1" smtClean="0"/>
              <a:t>операциональных</a:t>
            </a:r>
            <a:r>
              <a:rPr lang="ru-RU" sz="2000" dirty="0" smtClean="0"/>
              <a:t>, когнитивных), которые могут быть использованы при </a:t>
            </a:r>
            <a:r>
              <a:rPr lang="ru-RU" sz="2000" b="1" dirty="0" smtClean="0">
                <a:solidFill>
                  <a:srgbClr val="FF0000"/>
                </a:solidFill>
              </a:rPr>
              <a:t>решении значимых для личности и общества проблем;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tabLst>
                <a:tab pos="0" algn="l"/>
              </a:tabLst>
              <a:defRPr/>
            </a:pPr>
            <a:r>
              <a:rPr lang="ru-RU" sz="2000" dirty="0" smtClean="0"/>
              <a:t> представляют собой многокомпонентную систему:</a:t>
            </a:r>
            <a:endParaRPr lang="ru-RU" sz="2000" b="1" dirty="0" smtClean="0"/>
          </a:p>
          <a:p>
            <a:r>
              <a:rPr lang="ru-RU" sz="2000" b="1" dirty="0" smtClean="0"/>
              <a:t>личностные результаты</a:t>
            </a:r>
            <a:r>
              <a:rPr lang="ru-RU" sz="2000" dirty="0" smtClean="0"/>
              <a:t> — готовность и способность обучающихся к саморазвитию, </a:t>
            </a:r>
            <a:r>
              <a:rPr lang="ru-RU" sz="2000" dirty="0" err="1" smtClean="0"/>
              <a:t>сформированность</a:t>
            </a:r>
            <a:r>
              <a:rPr lang="ru-RU" sz="2000" dirty="0" smtClean="0"/>
              <a:t> мотивации к учению и познанию, освоенные обучающимися л</a:t>
            </a:r>
            <a:r>
              <a:rPr lang="ru-RU" sz="2000" b="1" dirty="0" smtClean="0"/>
              <a:t>ичностные  универсальные учебные действия :</a:t>
            </a:r>
            <a:endParaRPr lang="ru-RU" sz="2000" dirty="0" smtClean="0"/>
          </a:p>
          <a:p>
            <a:pPr lvl="0"/>
            <a:r>
              <a:rPr lang="ru-RU" sz="2000" b="1" dirty="0" err="1" smtClean="0"/>
              <a:t>метапредметные</a:t>
            </a:r>
            <a:r>
              <a:rPr lang="ru-RU" sz="2000" b="1" dirty="0" smtClean="0"/>
              <a:t> результаты</a:t>
            </a:r>
            <a:r>
              <a:rPr lang="ru-RU" sz="2000" dirty="0" smtClean="0"/>
              <a:t> — освоенные обучающимися </a:t>
            </a:r>
            <a:r>
              <a:rPr lang="ru-RU" sz="2000" b="1" dirty="0" smtClean="0"/>
              <a:t>универсальные учебные действия (познавательные, регулятивные и коммуникативные);</a:t>
            </a:r>
          </a:p>
          <a:p>
            <a:r>
              <a:rPr lang="ru-RU" sz="2000" b="1" dirty="0" smtClean="0"/>
              <a:t>предметные результаты</a:t>
            </a:r>
            <a:r>
              <a:rPr lang="ru-RU" sz="2000" dirty="0" smtClean="0"/>
              <a:t> — освоенный обучающимися в ходе изучения учебных предметов </a:t>
            </a:r>
            <a:r>
              <a:rPr lang="ru-RU" sz="2000" b="1" dirty="0" smtClean="0"/>
              <a:t>опыт специфической для каждой предметной области деятельности </a:t>
            </a:r>
            <a:r>
              <a:rPr lang="ru-RU" sz="2000" dirty="0" smtClean="0"/>
              <a:t>по получению </a:t>
            </a:r>
            <a:r>
              <a:rPr lang="ru-RU" sz="2000" b="1" dirty="0" smtClean="0"/>
              <a:t>нового знания, его преобразованию и применению</a:t>
            </a:r>
            <a:r>
              <a:rPr lang="ru-RU" sz="2400" b="1" dirty="0" smtClean="0"/>
              <a:t>.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defRPr/>
            </a:pPr>
            <a:endParaRPr lang="ru-RU" sz="2400" dirty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3423B26B-63D7-42AC-9D88-DCDD65AE839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800" dirty="0" smtClean="0"/>
              <a:t>В соответствии с ФГОС представлено 4 вида УУД: личностные, регулятивные, познавательные, коммуникативные.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endParaRPr lang="ru-RU" dirty="0" smtClean="0"/>
          </a:p>
          <a:p>
            <a:endParaRPr lang="ru-RU" sz="3200" dirty="0" smtClean="0"/>
          </a:p>
          <a:p>
            <a:endParaRPr lang="ru-RU" sz="20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814E8AC-DDDF-4018-8ACE-B60679671E4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141445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 соответствии с ФГОС представлено 4 вида УУД: личностные, регулятивные, познавательные, коммуникативные </a:t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dirty="0" smtClean="0"/>
              <a:t>Личностные </a:t>
            </a:r>
            <a:r>
              <a:rPr lang="ru-RU" dirty="0" smtClean="0"/>
              <a:t>УУД: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571472" y="2071678"/>
            <a:ext cx="8153400" cy="4281486"/>
          </a:xfrm>
        </p:spPr>
        <p:txBody>
          <a:bodyPr/>
          <a:lstStyle/>
          <a:p>
            <a:r>
              <a:rPr lang="ru-RU" sz="3200" dirty="0" smtClean="0"/>
              <a:t>- </a:t>
            </a:r>
            <a:r>
              <a:rPr lang="ru-RU" sz="3200" dirty="0" smtClean="0"/>
              <a:t>личностное</a:t>
            </a:r>
            <a:r>
              <a:rPr lang="ru-RU" sz="3200" dirty="0" smtClean="0"/>
              <a:t>, профессиональное, жизненное самоопределение; </a:t>
            </a:r>
          </a:p>
          <a:p>
            <a:endParaRPr lang="ru-RU" sz="3200" dirty="0" smtClean="0"/>
          </a:p>
          <a:p>
            <a:r>
              <a:rPr lang="ru-RU" sz="3200" dirty="0" smtClean="0"/>
              <a:t>- </a:t>
            </a:r>
            <a:r>
              <a:rPr lang="ru-RU" sz="3200" dirty="0" err="1" smtClean="0"/>
              <a:t>смыслообразование</a:t>
            </a:r>
            <a:r>
              <a:rPr lang="ru-RU" sz="3200" dirty="0" smtClean="0"/>
              <a:t>;</a:t>
            </a:r>
          </a:p>
          <a:p>
            <a:endParaRPr lang="ru-RU" sz="3200" dirty="0" smtClean="0"/>
          </a:p>
          <a:p>
            <a:r>
              <a:rPr lang="ru-RU" sz="3200" dirty="0" smtClean="0"/>
              <a:t>- нравственно-этическая ориентация.</a:t>
            </a:r>
          </a:p>
          <a:p>
            <a:endParaRPr lang="ru-RU" sz="20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814E8AC-DDDF-4018-8ACE-B60679671E4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dirty="0" err="1" smtClean="0"/>
              <a:t>Метапредметные</a:t>
            </a:r>
            <a:r>
              <a:rPr lang="ru-RU" dirty="0" smtClean="0"/>
              <a:t> результаты -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Освоенные </a:t>
            </a:r>
            <a:r>
              <a:rPr lang="ru-RU" dirty="0" err="1" smtClean="0"/>
              <a:t>освоенные</a:t>
            </a:r>
            <a:r>
              <a:rPr lang="ru-RU" dirty="0" smtClean="0"/>
              <a:t> обучающимися универсальные учебные действия (</a:t>
            </a:r>
            <a:r>
              <a:rPr lang="ru-RU" dirty="0" smtClean="0">
                <a:solidFill>
                  <a:srgbClr val="FF0000"/>
                </a:solidFill>
              </a:rPr>
              <a:t>познавательные, регулятивные и коммуникативные);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dirty="0" smtClean="0"/>
              <a:t>Отличительной </a:t>
            </a:r>
            <a:r>
              <a:rPr lang="ru-RU" i="1" dirty="0" smtClean="0"/>
              <a:t>особенностью</a:t>
            </a:r>
            <a:r>
              <a:rPr lang="ru-RU" dirty="0" smtClean="0"/>
              <a:t> </a:t>
            </a:r>
            <a:r>
              <a:rPr lang="ru-RU" i="1" dirty="0" smtClean="0"/>
              <a:t>школьного курса русского языка и литературы </a:t>
            </a:r>
            <a:r>
              <a:rPr lang="ru-RU" dirty="0" smtClean="0"/>
              <a:t>является значительно большая, чем у многих других предметов, </a:t>
            </a:r>
            <a:r>
              <a:rPr lang="ru-RU" i="1" dirty="0" smtClean="0"/>
              <a:t>его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метапредметная</a:t>
            </a:r>
            <a:r>
              <a:rPr lang="ru-RU" i="1" dirty="0" smtClean="0">
                <a:solidFill>
                  <a:srgbClr val="FF0000"/>
                </a:solidFill>
              </a:rPr>
              <a:t> направленность.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fld id="{4537967D-55AF-427C-901A-8E95ACCDE71A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b="1" smtClean="0"/>
              <a:t>Регулятивные УУД: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ru-RU" sz="3200" b="1" dirty="0" err="1" smtClean="0"/>
              <a:t>Целеполагание</a:t>
            </a:r>
            <a:endParaRPr lang="ru-RU" sz="3200" b="1" dirty="0" smtClean="0"/>
          </a:p>
          <a:p>
            <a:r>
              <a:rPr lang="ru-RU" sz="3200" b="1" dirty="0" smtClean="0"/>
              <a:t>Планирование</a:t>
            </a:r>
          </a:p>
          <a:p>
            <a:r>
              <a:rPr lang="ru-RU" sz="3200" b="1" dirty="0" smtClean="0"/>
              <a:t>Прогнозирование</a:t>
            </a:r>
          </a:p>
          <a:p>
            <a:r>
              <a:rPr lang="ru-RU" sz="3200" b="1" dirty="0" smtClean="0"/>
              <a:t>Контроль</a:t>
            </a:r>
          </a:p>
          <a:p>
            <a:r>
              <a:rPr lang="ru-RU" sz="3200" b="1" dirty="0" smtClean="0"/>
              <a:t>Коррекция</a:t>
            </a:r>
          </a:p>
          <a:p>
            <a:r>
              <a:rPr lang="ru-RU" sz="3200" b="1" dirty="0" smtClean="0"/>
              <a:t>Оценка</a:t>
            </a:r>
          </a:p>
          <a:p>
            <a:r>
              <a:rPr lang="ru-RU" sz="3200" b="1" dirty="0" err="1" smtClean="0"/>
              <a:t>Саморегуляция</a:t>
            </a:r>
            <a:endParaRPr lang="ru-RU" sz="3200" b="1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EA00618-0D6D-4261-868A-D67529AD52F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922</Words>
  <Application>Microsoft Office PowerPoint</Application>
  <PresentationFormat>Экран (4:3)</PresentationFormat>
  <Paragraphs>231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 Средства формирования универсальных учебных действий учащихся на уроках русского языка и литературы (из опыта работы)  </vt:lpstr>
      <vt:lpstr>Социальный заказ</vt:lpstr>
      <vt:lpstr>Системно-деятельностный подход в обучении</vt:lpstr>
      <vt:lpstr>Системно-деятельностный подход</vt:lpstr>
      <vt:lpstr>Современные  образовательные результаты </vt:lpstr>
      <vt:lpstr>      В соответствии с ФГОС представлено 4 вида УУД: личностные, регулятивные, познавательные, коммуникативные.   </vt:lpstr>
      <vt:lpstr> В соответствии с ФГОС представлено 4 вида УУД: личностные, регулятивные, познавательные, коммуникативные   Личностные УУД:</vt:lpstr>
      <vt:lpstr>Метапредметные результаты -</vt:lpstr>
      <vt:lpstr>Регулятивные УУД:</vt:lpstr>
      <vt:lpstr>Познавательные УУД:</vt:lpstr>
      <vt:lpstr>Коммуникативные УУД:</vt:lpstr>
      <vt:lpstr>Слайд 12</vt:lpstr>
      <vt:lpstr>Создание проблемных ситуаций</vt:lpstr>
      <vt:lpstr>«Знаю – хочу узнать – узнал – научился»</vt:lpstr>
      <vt:lpstr>«Верные–неверные утверждения»</vt:lpstr>
      <vt:lpstr>Работа с текстом</vt:lpstr>
      <vt:lpstr>Составление кластера</vt:lpstr>
      <vt:lpstr>Синквейн (пять строк)</vt:lpstr>
      <vt:lpstr>Слайд 19</vt:lpstr>
      <vt:lpstr>Использование  элементов различных педагогических технологий, форм и приёмов работы</vt:lpstr>
      <vt:lpstr>Проектная и исследовательская деятельность</vt:lpstr>
      <vt:lpstr>Драматизация </vt:lpstr>
      <vt:lpstr>Составление пособия (9 класс)</vt:lpstr>
      <vt:lpstr>Творческие группы: </vt:lpstr>
      <vt:lpstr>Задания по группам</vt:lpstr>
      <vt:lpstr>Завершающий этап работы</vt:lpstr>
      <vt:lpstr>Данная мастерская формирует  следующие Коммуникативные  УУд</vt:lpstr>
      <vt:lpstr>Коммуникативная деятельность</vt:lpstr>
      <vt:lpstr>Поработаем! Синквейн (пять строк)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изучения предмета «Литература»:</dc:title>
  <dc:creator>klass</dc:creator>
  <cp:lastModifiedBy>Школа № 42</cp:lastModifiedBy>
  <cp:revision>56</cp:revision>
  <dcterms:created xsi:type="dcterms:W3CDTF">2011-11-01T06:26:23Z</dcterms:created>
  <dcterms:modified xsi:type="dcterms:W3CDTF">2012-05-16T03:29:22Z</dcterms:modified>
</cp:coreProperties>
</file>