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9" r:id="rId5"/>
    <p:sldId id="258" r:id="rId6"/>
    <p:sldId id="262" r:id="rId7"/>
    <p:sldId id="261" r:id="rId8"/>
    <p:sldId id="263" r:id="rId9"/>
    <p:sldId id="266" r:id="rId10"/>
    <p:sldId id="504" r:id="rId11"/>
    <p:sldId id="505" r:id="rId12"/>
    <p:sldId id="506" r:id="rId13"/>
    <p:sldId id="271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59" r:id="rId50"/>
    <p:sldId id="460" r:id="rId51"/>
    <p:sldId id="461" r:id="rId52"/>
    <p:sldId id="462" r:id="rId53"/>
    <p:sldId id="463" r:id="rId54"/>
    <p:sldId id="464" r:id="rId55"/>
    <p:sldId id="465" r:id="rId56"/>
    <p:sldId id="466" r:id="rId57"/>
    <p:sldId id="467" r:id="rId58"/>
    <p:sldId id="468" r:id="rId59"/>
    <p:sldId id="469" r:id="rId60"/>
    <p:sldId id="470" r:id="rId61"/>
    <p:sldId id="471" r:id="rId62"/>
    <p:sldId id="472" r:id="rId63"/>
    <p:sldId id="473" r:id="rId64"/>
    <p:sldId id="474" r:id="rId65"/>
    <p:sldId id="475" r:id="rId66"/>
    <p:sldId id="476" r:id="rId67"/>
    <p:sldId id="477" r:id="rId68"/>
    <p:sldId id="478" r:id="rId69"/>
    <p:sldId id="479" r:id="rId70"/>
    <p:sldId id="480" r:id="rId71"/>
    <p:sldId id="481" r:id="rId72"/>
    <p:sldId id="482" r:id="rId73"/>
    <p:sldId id="483" r:id="rId74"/>
    <p:sldId id="484" r:id="rId75"/>
    <p:sldId id="485" r:id="rId76"/>
    <p:sldId id="486" r:id="rId77"/>
    <p:sldId id="487" r:id="rId78"/>
    <p:sldId id="488" r:id="rId79"/>
    <p:sldId id="489" r:id="rId80"/>
    <p:sldId id="490" r:id="rId81"/>
    <p:sldId id="491" r:id="rId82"/>
    <p:sldId id="492" r:id="rId83"/>
    <p:sldId id="493" r:id="rId84"/>
    <p:sldId id="494" r:id="rId85"/>
    <p:sldId id="495" r:id="rId86"/>
    <p:sldId id="496" r:id="rId87"/>
    <p:sldId id="497" r:id="rId88"/>
    <p:sldId id="498" r:id="rId89"/>
    <p:sldId id="499" r:id="rId90"/>
    <p:sldId id="500" r:id="rId91"/>
    <p:sldId id="501" r:id="rId92"/>
    <p:sldId id="502" r:id="rId93"/>
    <p:sldId id="503" r:id="rId94"/>
    <p:sldId id="314" r:id="rId95"/>
    <p:sldId id="315" r:id="rId96"/>
    <p:sldId id="316" r:id="rId97"/>
    <p:sldId id="317" r:id="rId98"/>
    <p:sldId id="318" r:id="rId99"/>
    <p:sldId id="319" r:id="rId100"/>
    <p:sldId id="320" r:id="rId101"/>
    <p:sldId id="321" r:id="rId102"/>
    <p:sldId id="322" r:id="rId103"/>
    <p:sldId id="323" r:id="rId104"/>
    <p:sldId id="324" r:id="rId105"/>
    <p:sldId id="325" r:id="rId106"/>
    <p:sldId id="326" r:id="rId107"/>
    <p:sldId id="327" r:id="rId108"/>
    <p:sldId id="328" r:id="rId109"/>
    <p:sldId id="329" r:id="rId110"/>
    <p:sldId id="330" r:id="rId111"/>
    <p:sldId id="331" r:id="rId112"/>
    <p:sldId id="332" r:id="rId113"/>
    <p:sldId id="333" r:id="rId114"/>
    <p:sldId id="334" r:id="rId115"/>
    <p:sldId id="335" r:id="rId116"/>
    <p:sldId id="337" r:id="rId117"/>
    <p:sldId id="338" r:id="rId118"/>
    <p:sldId id="547" r:id="rId119"/>
    <p:sldId id="339" r:id="rId120"/>
    <p:sldId id="340" r:id="rId121"/>
    <p:sldId id="548" r:id="rId122"/>
    <p:sldId id="549" r:id="rId123"/>
    <p:sldId id="550" r:id="rId124"/>
    <p:sldId id="551" r:id="rId125"/>
    <p:sldId id="552" r:id="rId126"/>
    <p:sldId id="553" r:id="rId127"/>
    <p:sldId id="554" r:id="rId128"/>
    <p:sldId id="555" r:id="rId129"/>
    <p:sldId id="507" r:id="rId130"/>
    <p:sldId id="508" r:id="rId131"/>
    <p:sldId id="509" r:id="rId132"/>
    <p:sldId id="510" r:id="rId133"/>
    <p:sldId id="511" r:id="rId134"/>
    <p:sldId id="512" r:id="rId135"/>
    <p:sldId id="513" r:id="rId136"/>
    <p:sldId id="514" r:id="rId137"/>
    <p:sldId id="515" r:id="rId138"/>
    <p:sldId id="516" r:id="rId139"/>
    <p:sldId id="517" r:id="rId140"/>
    <p:sldId id="518" r:id="rId141"/>
    <p:sldId id="519" r:id="rId142"/>
    <p:sldId id="520" r:id="rId143"/>
    <p:sldId id="521" r:id="rId144"/>
    <p:sldId id="522" r:id="rId145"/>
    <p:sldId id="523" r:id="rId146"/>
    <p:sldId id="524" r:id="rId147"/>
    <p:sldId id="525" r:id="rId148"/>
    <p:sldId id="526" r:id="rId149"/>
    <p:sldId id="527" r:id="rId150"/>
    <p:sldId id="528" r:id="rId151"/>
    <p:sldId id="529" r:id="rId152"/>
    <p:sldId id="530" r:id="rId153"/>
    <p:sldId id="531" r:id="rId154"/>
    <p:sldId id="532" r:id="rId155"/>
    <p:sldId id="533" r:id="rId156"/>
    <p:sldId id="534" r:id="rId157"/>
    <p:sldId id="535" r:id="rId158"/>
    <p:sldId id="536" r:id="rId159"/>
    <p:sldId id="537" r:id="rId160"/>
    <p:sldId id="538" r:id="rId161"/>
    <p:sldId id="539" r:id="rId162"/>
    <p:sldId id="540" r:id="rId163"/>
    <p:sldId id="541" r:id="rId164"/>
    <p:sldId id="542" r:id="rId165"/>
    <p:sldId id="543" r:id="rId166"/>
    <p:sldId id="544" r:id="rId167"/>
    <p:sldId id="545" r:id="rId168"/>
    <p:sldId id="546" r:id="rId169"/>
    <p:sldId id="556" r:id="rId1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8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8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0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AEA6-2DE6-422E-91E3-D84B602EE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9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1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8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5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4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5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7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7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A6B83-2B1A-4357-9113-C41B9E23EB7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F35C-9676-42BE-9477-F41667903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9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nasledie-rus.ru/podshivka/pics/7204-pictures.php?picture=720401" TargetMode="Externa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40.jpeg"/><Relationship Id="rId4" Type="http://schemas.openxmlformats.org/officeDocument/2006/relationships/image" Target="../media/image32.jpeg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5935"/>
            <a:ext cx="5831632" cy="1225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Юрьевич Лермонтов</a:t>
            </a:r>
          </a:p>
        </p:txBody>
      </p:sp>
      <p:pic>
        <p:nvPicPr>
          <p:cNvPr id="3076" name="Picture 5" descr="por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059832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 flipV="1">
            <a:off x="4140200" y="1628775"/>
            <a:ext cx="324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 flipV="1">
            <a:off x="3851275" y="1196975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5003800" y="3716338"/>
            <a:ext cx="232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5003800" y="1700213"/>
            <a:ext cx="243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4283968" y="1291540"/>
            <a:ext cx="3600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1814-1841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072856"/>
            <a:ext cx="57606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творчество.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и мотивы лирики Лермонтова.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отношения к поэтическому дару.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я не Байрон, я другой...".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речи -- значенье...". </a:t>
            </a:r>
          </a:p>
        </p:txBody>
      </p:sp>
    </p:spTree>
    <p:extLst>
      <p:ext uri="{BB962C8B-B14F-4D97-AF65-F5344CB8AC3E}">
        <p14:creationId xmlns:p14="http://schemas.microsoft.com/office/powerpoint/2010/main" val="6273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 мотивы лирики Лермонтова 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Жажда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свободы, вольности, борьбы ("Парус", "Узник", "Пленный рыцарь);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Разочарование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одиночество, поиск гармонии в отношениях с окружающим миром ("В минуту жизни трудную...",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скучно и грустно", "Горные вершины", "Утес", "Листок", "Когда волнуется желтеющая нива...");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953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Основная идея стихотворения</a:t>
            </a:r>
            <a:r>
              <a:rPr lang="ru-RU" sz="4000" b="1" dirty="0">
                <a:solidFill>
                  <a:srgbClr val="C00000"/>
                </a:solidFill>
              </a:rPr>
              <a:t> — критика общества, ирония и упрек своему поколению </a:t>
            </a:r>
            <a:r>
              <a:rPr lang="ru-RU" sz="4000" b="1" dirty="0" smtClean="0">
                <a:solidFill>
                  <a:srgbClr val="C00000"/>
                </a:solidFill>
              </a:rPr>
              <a:t>  в</a:t>
            </a:r>
            <a:r>
              <a:rPr lang="ru-RU" sz="4000" b="1" dirty="0">
                <a:solidFill>
                  <a:srgbClr val="C00000"/>
                </a:solidFill>
              </a:rPr>
              <a:t> пассивности. </a:t>
            </a:r>
          </a:p>
        </p:txBody>
      </p:sp>
    </p:spTree>
    <p:extLst>
      <p:ext uri="{BB962C8B-B14F-4D97-AF65-F5344CB8AC3E}">
        <p14:creationId xmlns:p14="http://schemas.microsoft.com/office/powerpoint/2010/main" val="10465589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357166"/>
            <a:ext cx="85011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Более резкой становится критика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бездуховности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светского общества.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Поэт ищет равновесия и гармонии с окружающим миром, которые находит в осмыслении темы народа и Родины.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830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001156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Вопросы и задания к стихотворению «Дума»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 бы вы определили жанр стихотворения (элегия, сатира, реквием)?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Какой характер придает стихотворению его длинный стих (5—6-стопный ямб)?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Почему ритм стихотворения замедленный?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Какими средствами это достигается? (Много определений-эпитетов, замедляющих ритм, цезура в середине каждой строки.)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 чем упрекает автор свое поколение?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Почему при этом в 1-й строфе он употребляет местоимение «я», а далее «мы»?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7.На какие логические части автор делит стихотворение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межстрофными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пробелами?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8.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Какой смысл при этом выявляется?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9.Какие разноречивые чувства вызывает у вас это стихотворение (гнев, горечь, иронию, грусть)?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003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/>
              <a:t>1-й катрен — тезис. Это пролог ко всему тексту. В нем пророчество, предсказание своему поколению его дальнейшей судьбы. Ключевой глагол в будущем времени — «состарится».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67976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64399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2—4-й катрены</a:t>
            </a:r>
            <a:r>
              <a:rPr lang="ru-RU" sz="4000" i="1" dirty="0"/>
              <a:t> — развитие тезиса. Это авторский приговор, аргументация того, что у его поколения нет будущего. Ключевые глаголы «томит», «вянем», «висит» в настоящем времени, глаголов мало, текст статичен.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9124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85831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5—9-й катрены</a:t>
            </a:r>
            <a:r>
              <a:rPr lang="ru-RU" sz="3200" i="1" dirty="0"/>
              <a:t> — антитезис. В тексте много отрицательных частиц, местоимений, предлогов и приставок со значением отсутствия, глаголов, но в 5—6-м катренах </a:t>
            </a:r>
            <a:r>
              <a:rPr lang="ru-RU" sz="3200" i="1" dirty="0">
                <a:solidFill>
                  <a:srgbClr val="C00000"/>
                </a:solidFill>
              </a:rPr>
              <a:t>они все в прошедшем времени</a:t>
            </a:r>
            <a:r>
              <a:rPr lang="ru-RU" sz="3200" i="1" dirty="0"/>
              <a:t>, что указывает на то, что у </a:t>
            </a:r>
            <a:r>
              <a:rPr lang="ru-RU" sz="3200" i="1" dirty="0">
                <a:solidFill>
                  <a:srgbClr val="C00000"/>
                </a:solidFill>
              </a:rPr>
              <a:t>потерянного поколения все в прошлом, все его попытки к духовной жизни не дали результата. </a:t>
            </a:r>
            <a:r>
              <a:rPr lang="ru-RU" sz="3200" i="1" dirty="0"/>
              <a:t>В 7—9-м катренах звучит </a:t>
            </a:r>
            <a:r>
              <a:rPr lang="ru-RU" sz="3200" i="1" dirty="0">
                <a:solidFill>
                  <a:srgbClr val="C00000"/>
                </a:solidFill>
              </a:rPr>
              <a:t>следствие бездействия поколения, которое ни к чему не стремится, </a:t>
            </a:r>
            <a:r>
              <a:rPr lang="ru-RU" sz="3200" i="1" dirty="0"/>
              <a:t>все у него случайно, хотя «огонь кипит в крови». </a:t>
            </a:r>
            <a:r>
              <a:rPr lang="ru-RU" sz="3200" b="1" i="1" dirty="0">
                <a:solidFill>
                  <a:srgbClr val="0070C0"/>
                </a:solidFill>
              </a:rPr>
              <a:t>Результат такой жизни — прийти к гробу «без счастья и без славы», так и не поняв душевных порывов поколения отцов.</a:t>
            </a:r>
            <a:r>
              <a:rPr lang="ru-RU" sz="3200" i="1" dirty="0"/>
              <a:t/>
            </a:r>
            <a:br>
              <a:rPr lang="ru-RU" sz="3200" i="1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305878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001156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10—11-й катрены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— синтез. Это эпилог в развитии чувства.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Поколение 30-х годов XIX века не способно оставить после себя нерукотворных памятников, так как никаких добрых чувств оно не пробудило.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Поэтому и прах его будет «оскорблен презрительным стихом» потомков, которые стыдятся своих отцов. Ключевые глаголы «пройдем», «оскорбит» стоят в будущем времени.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Такова перспектива потерянного поколения.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Глаголов всего два, текст как бы остановился в своем развитии, замер. Жизнь толпы прошла «без шума и следа», не родив гениев.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Толпа — это что-то нерасчлененное, в ней нет выдающихся личностей, нет индивидуальностей.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954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 соотнесены в тексте ключевые образы «отцов» и «детей»?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Какой приговор выносит автор тем и другим?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 эти роли меняются в последнем четверостишии?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Поколение 30-х из «детей» стало «отцами», детьми стали его потомки, которые подходят к прошлому «со строгостью судьи».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877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892971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Какой смысл придает стихотворению кольцевая композиция?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 в финале доказываются положения «пролога»?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9406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596" y="500042"/>
            <a:ext cx="871540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 чем богатство изобразительно-выразительных средств, использованных автором?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7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Любовь-страдание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("Нищий", "Нет, не тебя так пылко я люблю...", "Расстались мы, но твой портрет...");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самодержавия и светского общества ("Прощай, немытая Россия...", "Смерть поэта"); осмысление судьбы своего поколения ("Дума");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и Родины ("Родина", "Бородино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542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14414" y="857232"/>
            <a:ext cx="707233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Почему в финале поэт называет свое поколение «толпой»?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575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1"/>
            <a:ext cx="8286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Молодое поколение дворян 30-х годов XIX века выросло и сформировалось в годы реакции, после поражения восстания декабристов. Это был цвет образованной части русского общества. На это поколение возлагалась ответственность за изменение жизни. Оно должно было возглавить борьбу за общественное переустройство: в России продолжался первый дворянский период освободительного движения. Еще свежи были воспоминания 1825 года, когда лучшие из молодых дворян с оружием в руках пытались добиться свободы для человека. Однако, после поражения декабрьского восстания борьба стала невозможной. Дворянские интеллигенты пытались замкнуться в себе, уйти во внутренний мир, надеясь там найти спасение от существующего порядка. Но “внутренняя свобода” иллюзорна. Мысль стала роковым мученьем и единственной реальной силой, способной возвратить живого человека к деятельности и борьбе. Не случайно современник Лермонтова А.И.Герцен писал в своем дневнике ... </a:t>
            </a:r>
            <a:br>
              <a:rPr lang="ru-RU" dirty="0" smtClean="0"/>
            </a:br>
            <a:r>
              <a:rPr lang="ru-RU" dirty="0" smtClean="0"/>
              <a:t>В 1838 году Лермонтов пишет стихотворение “Дума”.</a:t>
            </a:r>
            <a:br>
              <a:rPr lang="ru-RU" dirty="0" smtClean="0"/>
            </a:br>
            <a:r>
              <a:rPr lang="ru-RU" dirty="0" smtClean="0"/>
              <a:t>Каждая строчка этого стихотворения кричит о душевной боли. Это почувствовал, прочитав “Думу”, В.Г.Белинский: “Кто же из людей нового поколения не найдет в нем разгадки собственного уныния, душевной апатии, пустоты внутренней и не откликнется на него своим воплем, своим стоном!”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77858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727626"/>
            <a:ext cx="89297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 Главная тема стихотворения — это общественное поведение человека. Тема раскрывается в данной здесь Лермонтовым Характеристике поколения 30-х годов. Это поколение, выросшее в условиях мрачной реакции, совсем не то, какое было в 10—20-х годах, не поколение «отцов», т. е. декабристов. Общественно-политическая борьба декабристов рассматривается ими как «ошибка» («Богаты мы, едва из колыбели, ошибками отцов...»). Новое поколение отошло от участия в общественной жизни и углубилось в занятия «бесплодной наукой», его не тревожат вопросы добра и зла; оно проявляет «позорное малодушие перед опасностью», является «презренными рабами перед властью». Этим людям ничего не говорят ни поэзия, ни искусство. Участь их безотрадна: </a:t>
            </a:r>
            <a:br>
              <a:rPr lang="ru-RU" dirty="0" smtClean="0"/>
            </a:br>
            <a:r>
              <a:rPr lang="ru-RU" dirty="0" smtClean="0"/>
              <a:t>  Толпой угрюмою и скоро позабытой </a:t>
            </a:r>
            <a:br>
              <a:rPr lang="ru-RU" dirty="0" smtClean="0"/>
            </a:br>
            <a:r>
              <a:rPr lang="ru-RU" dirty="0" smtClean="0"/>
              <a:t>  Над миром мы пройдём без шума и следа, </a:t>
            </a:r>
            <a:br>
              <a:rPr lang="ru-RU" dirty="0" smtClean="0"/>
            </a:br>
            <a:r>
              <a:rPr lang="ru-RU" dirty="0" smtClean="0"/>
              <a:t>  Не бросивши векам ни мысли плодовитой, </a:t>
            </a:r>
            <a:br>
              <a:rPr lang="ru-RU" dirty="0" smtClean="0"/>
            </a:br>
            <a:r>
              <a:rPr lang="ru-RU" dirty="0" smtClean="0"/>
              <a:t>  Ни гением начатого труда. </a:t>
            </a:r>
            <a:br>
              <a:rPr lang="ru-RU" dirty="0" smtClean="0"/>
            </a:br>
            <a:r>
              <a:rPr lang="ru-RU" dirty="0" smtClean="0"/>
              <a:t>  </a:t>
            </a:r>
            <a:br>
              <a:rPr lang="ru-RU" dirty="0" smtClean="0"/>
            </a:br>
            <a:r>
              <a:rPr lang="ru-RU" dirty="0" smtClean="0"/>
              <a:t>  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85728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Стихотворение «Дума» по своему жанру является такой же элегией-сатирой, как и «Смерть поэта». Только сатира здесь направлена не на придворное общество, а на основную массу дворянской интеллигенции 30-х годов.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459165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5857916"/>
          </a:xfrm>
        </p:spPr>
        <p:txBody>
          <a:bodyPr>
            <a:noAutofit/>
          </a:bodyPr>
          <a:lstStyle/>
          <a:p>
            <a:r>
              <a:rPr lang="ru-RU" sz="4000" dirty="0" smtClean="0"/>
              <a:t>Герцен говорил об этой эпохе: «Поймут ли, оценят ли грядущие люди весь ужас, всю трагическую сторону нашего существования?.. Поймут ли они... отчего руки не поднимаются на большой труд, отчего в минуту восторга не забываем тоски?»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9853824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Сурово порицая за это равнодушие, за отход от общественно-политической борьбы своё поколение, Лермонтов как бы зовет его к нравственному обновлению, к пробуждению от духовной спячки.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5870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Такая суровая оценка Лермонтовым своих современников продиктована его общественными взглядами передового поэта. Для него, который ещё юношей заявлял: «Так жизнь скучна, когда боренья нет», особенно неприемлемо безучастное отношение к царящему в жизни злу. Равнодушие к общественной жизни — это духовная смерть человека. 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2917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6100" y="3500438"/>
            <a:ext cx="47879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4800" dirty="0" smtClean="0">
                <a:solidFill>
                  <a:srgbClr val="F8F8F8"/>
                </a:solidFill>
              </a:rPr>
              <a:t/>
            </a:r>
            <a:br>
              <a:rPr lang="ru-RU" sz="4800" dirty="0" smtClean="0">
                <a:solidFill>
                  <a:srgbClr val="F8F8F8"/>
                </a:solidFill>
              </a:rPr>
            </a:br>
            <a:r>
              <a:rPr lang="ru-RU" sz="4800" dirty="0" smtClean="0">
                <a:solidFill>
                  <a:srgbClr val="F8F8F8"/>
                </a:solidFill>
              </a:rPr>
              <a:t>М.Ю.Лермонтов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0032" y="3717032"/>
            <a:ext cx="4103687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«Смерть поэта»</a:t>
            </a:r>
          </a:p>
        </p:txBody>
      </p:sp>
      <p:pic>
        <p:nvPicPr>
          <p:cNvPr id="3076" name="Picture 4" descr="pl_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84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25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История создания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35375" y="1412875"/>
            <a:ext cx="5508625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Стихотворение              «Смерть Поэта» написано 1837 году, сразу после смерти Пушкина, лишь только весть о ней облетела Петербург. Оно представляет собой лирический монолог, в котором гневная речь поэта-оратора состоит из резко меняющихся по своей ритмике отрывков.</a:t>
            </a:r>
          </a:p>
        </p:txBody>
      </p:sp>
      <p:pic>
        <p:nvPicPr>
          <p:cNvPr id="4100" name="Picture 8" descr="tex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3492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55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1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537618" y="245062"/>
            <a:ext cx="62828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к Лермонтову приходит вместе со стихотворением "Смерть Поэта" (1837) - откликом на последнюю дуэль Пушкина.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603" name="Picture 5" descr="465"/>
          <p:cNvPicPr>
            <a:picLocks noChangeAspect="1" noChangeArrowheads="1"/>
          </p:cNvPicPr>
          <p:nvPr/>
        </p:nvPicPr>
        <p:blipFill>
          <a:blip r:embed="rId2">
            <a:lum bright="3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3358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21009" y="3177729"/>
            <a:ext cx="8604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стихотворение оканчивалось словами: </a:t>
            </a:r>
            <a:r>
              <a:rPr lang="ru-RU" alt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устах его печать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79388" y="4365104"/>
            <a:ext cx="89646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Однажды, когда Столыпин стал при Лермонтове порицать Пушкина, доказывая, что Дантес иначе поступить не мог, поэт моментально прервал разговор и в порыве гнева написал страстный вызов «надменным потомкам» (последние 16 стихов). </a:t>
            </a:r>
          </a:p>
        </p:txBody>
      </p:sp>
    </p:spTree>
    <p:extLst>
      <p:ext uri="{BB962C8B-B14F-4D97-AF65-F5344CB8AC3E}">
        <p14:creationId xmlns:p14="http://schemas.microsoft.com/office/powerpoint/2010/main" val="22123443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smtClean="0">
                <a:solidFill>
                  <a:srgbClr val="996600"/>
                </a:solidFill>
              </a:rPr>
              <a:t>«Смерть Поэта»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4958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Погиб поэт!- невольник чести –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Пал, оклеветанный молвой,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С свинцом в груди и жаждой мести,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Поникнув гордой головой!..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Не вынесла душа поэта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Позора мелочных обид,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Восстал он против мнений света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Один, как прежде… и убит!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Убит!.. к чему теперь рыданья,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Пустых похвал  ненужный хор,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И жалкий лепет  оправданья? 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412875"/>
            <a:ext cx="4716462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Судьбы свершился приговор!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Не вы ль сперва так злобно гнали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Его свободный, смелый дар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И для потехи раздували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Чуть затаившийся пожар?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Что ж? веселитесь… - он мучений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Последних вынести не мог: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Угас, как светоч, дивный гений 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Увял торжественный венок….</a:t>
            </a:r>
          </a:p>
        </p:txBody>
      </p:sp>
    </p:spTree>
    <p:extLst>
      <p:ext uri="{BB962C8B-B14F-4D97-AF65-F5344CB8AC3E}">
        <p14:creationId xmlns:p14="http://schemas.microsoft.com/office/powerpoint/2010/main" val="3957473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поэтического призвания и высокое предназначение поэзии ("Я жить хочу! хочу печали...", "Не обвиняй меня, Всесильный...", "Поэт", "Пророк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Автопортр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29956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9756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14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66FF"/>
                </a:solidFill>
              </a:rPr>
              <a:t>Тема: </a:t>
            </a:r>
            <a:r>
              <a:rPr lang="ru-RU" dirty="0" smtClean="0"/>
              <a:t>назначение поэта и поэзии.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solidFill>
                  <a:srgbClr val="FF66FF"/>
                </a:solidFill>
              </a:rPr>
              <a:t>Идея: </a:t>
            </a:r>
            <a:r>
              <a:rPr lang="ru-RU" dirty="0" smtClean="0"/>
              <a:t>жизнь поэта трагична и связана с непониманием в обществе.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solidFill>
                  <a:srgbClr val="FF66FF"/>
                </a:solidFill>
              </a:rPr>
              <a:t>Рифма: </a:t>
            </a:r>
            <a:r>
              <a:rPr lang="ru-RU" dirty="0" smtClean="0"/>
              <a:t>перекрёстная.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solidFill>
                  <a:srgbClr val="FF66FF"/>
                </a:solidFill>
              </a:rPr>
              <a:t>Размер: </a:t>
            </a:r>
            <a:r>
              <a:rPr lang="ru-RU" dirty="0" smtClean="0"/>
              <a:t>двухсложный, ямб.</a:t>
            </a:r>
            <a:endParaRPr lang="ru-RU" dirty="0" smtClean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6217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4248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заключительные строки стихотворения с резкими выпадами против высшей аристократии вызвали возмущение Николая I. Вскоре Лермонтов был арестован.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23850" y="5822950"/>
            <a:ext cx="856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Поэта отправили на Кавказ в действующую армию. В марте 1837 года Лермонтов выехал из Петербурга. </a:t>
            </a:r>
          </a:p>
        </p:txBody>
      </p:sp>
      <p:pic>
        <p:nvPicPr>
          <p:cNvPr id="26628" name="Picture 6" descr="18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12975"/>
            <a:ext cx="47148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6507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07504" y="188640"/>
            <a:ext cx="85693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 открывал новые стороны российской действительности, в частности народную солдатскую жизнь, знакомил с людьми. В Пятигорске произошла и встреча с </a:t>
            </a:r>
            <a:r>
              <a:rPr lang="ru-RU" alt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В.Г.Белинским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Известно также, что во время этой ссылки поэт изучал восточный фольклор.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1837 стихотворения "Бородино" упрочила славу Лермонтова.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 descr="http://lermontov.niv.ru/images/pictures/pictur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0513"/>
            <a:ext cx="321826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21514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9050"/>
            <a:ext cx="92440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00313" y="1143000"/>
            <a:ext cx="550068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Белеет парус одинокой</a:t>
            </a:r>
          </a:p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 тумане моря голубом. -</a:t>
            </a:r>
          </a:p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Что ищет он в стране далекой?</a:t>
            </a:r>
          </a:p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Что кинул он в краю родном? </a:t>
            </a:r>
          </a:p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Играют волны, ветер свищет,</a:t>
            </a:r>
          </a:p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И мачта гнется и скрыпит;</a:t>
            </a:r>
          </a:p>
          <a:p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Увы! - он счастия не ищет</a:t>
            </a:r>
          </a:p>
          <a:p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 от счастия бежит! - </a:t>
            </a:r>
          </a:p>
          <a:p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ним струя светлей лазури,</a:t>
            </a:r>
          </a:p>
          <a:p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ним луч солнца золотой: -</a:t>
            </a:r>
          </a:p>
          <a:p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он, мятежный, просит бури,</a:t>
            </a:r>
          </a:p>
          <a:p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будто в бурях есть покой! </a:t>
            </a:r>
          </a:p>
        </p:txBody>
      </p:sp>
      <p:pic>
        <p:nvPicPr>
          <p:cNvPr id="6150" name="Прямоугольник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60325"/>
            <a:ext cx="31146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572500" cy="5143500"/>
          </a:xfrm>
        </p:spPr>
        <p:txBody>
          <a:bodyPr/>
          <a:lstStyle/>
          <a:p>
            <a:pPr algn="l" eaLnBrk="1" hangingPunct="1"/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стихотворении «Парус» часто усматривают революционные настроения поэта, но это лишь одно из возможных и слишком узкое толкование. Более значимы в стихотворении поиски смысла жизни и выражение противоречивой свободы человеческого духа, его вечные поиски гармонии. В стихотворении нет четких картин, но даются неясные, не до конца определенные образы. Мы не видим белый парус. Он только «белеет» где-то далеко, «в тумане моря голубом». Далее только череда вопросов. Куда плывет, чего ищет, к чему стремится человек? На них нет ответа. И море, и небо, и простор, и дымка тумана, - все это вызывает ощущение восторга, но и щемящее чувство одиночества, недостижимости чего-то прекрасного.</a:t>
            </a:r>
          </a:p>
        </p:txBody>
      </p:sp>
      <p:pic>
        <p:nvPicPr>
          <p:cNvPr id="7171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-158750"/>
            <a:ext cx="31162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Documents and Settings\Администратор\Мои документы\Мои рисунки\Организатор клипов (Microsoft)\j040464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500688"/>
            <a:ext cx="12287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Прямоугольник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60325"/>
            <a:ext cx="28225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928938" y="1214438"/>
            <a:ext cx="5929312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Тучки небесные, вечные странники!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Степью лазурною, цепью жемчужною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Мчитесь вы, будто как я же, изгнанники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 милого севера в сторону южную.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  Кто же вас гонит: судьбы ли решение?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  Зависть ли тайная? злоба ль открытая?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Или на вас тяготит преступление?</a:t>
            </a:r>
          </a:p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Или друзей клевета ядовитая? </a:t>
            </a:r>
          </a:p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Нет, вам наскучили нивы бесплодные...</a:t>
            </a:r>
          </a:p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Чужды вам страсти и чужды страдания;</a:t>
            </a:r>
          </a:p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Вечно-холодные, вечно-свободные,</a:t>
            </a:r>
          </a:p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у вас родины, нет вам изгнания.</a:t>
            </a:r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5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857250"/>
            <a:ext cx="8501063" cy="5143500"/>
          </a:xfrm>
        </p:spPr>
        <p:txBody>
          <a:bodyPr/>
          <a:lstStyle/>
          <a:p>
            <a:pPr algn="l" eaLnBrk="1" hangingPunct="1"/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Тема странничества – важнейшая тема в истории мировой литературы. Странничество – это невозвратимое оставление всего мирского, жизнь подаянием и постоянный путь из одного святого места к другу. «Странником» осознавал себя и сам поэт.</a:t>
            </a:r>
          </a:p>
          <a:p>
            <a:pPr algn="l" eaLnBrk="1" hangingPunct="1"/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«Тучи» были написаны в апреле 1840 года перед отъездом Лермонтова в ссылку на Кавказ. В.А.Сологуб вспоминает об обстоятельствах создания стихотворения: «</a:t>
            </a:r>
            <a:r>
              <a:rPr lang="ru-RU" alt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Друзья и приятели собрались в квартире Карамзиных проститься с юным другом своим, и тут, растроганный вниманием к себе и непритворною любовью избранного кружка, поэт стоя в окне и глядя на пути, которые ползли над Летним садом над Невою, написал стихотворение «Тучки небесные, вечные странники!»</a:t>
            </a:r>
          </a:p>
        </p:txBody>
      </p:sp>
      <p:pic>
        <p:nvPicPr>
          <p:cNvPr id="9219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-158750"/>
            <a:ext cx="28225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Documents and Settings\Администратор\Мои документы\Мои рисунки\Организатор клипов (Microsoft)\j040464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786438"/>
            <a:ext cx="10001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857375" y="1000125"/>
            <a:ext cx="5072063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Ночевала тучка золотая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На груди утеса-великана;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Утром</a:t>
            </a:r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путь она умчалась рано,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лазури весело играя; </a:t>
            </a:r>
          </a:p>
          <a:p>
            <a:pPr eaLnBrk="1" hangingPunct="1"/>
            <a:endParaRPr lang="ru-RU" alt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остал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ся влажный след в морщине</a:t>
            </a:r>
          </a:p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Старого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утеса. Одиноко</a:t>
            </a:r>
          </a:p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стоит, задумался глубоко</a:t>
            </a:r>
          </a:p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тихонько плачет он в пустыне. </a:t>
            </a:r>
            <a:endParaRPr lang="ru-RU" alt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85728"/>
            <a:ext cx="210775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«Утес»</a:t>
            </a:r>
          </a:p>
        </p:txBody>
      </p:sp>
    </p:spTree>
    <p:extLst>
      <p:ext uri="{BB962C8B-B14F-4D97-AF65-F5344CB8AC3E}">
        <p14:creationId xmlns:p14="http://schemas.microsoft.com/office/powerpoint/2010/main" val="3807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143000"/>
            <a:ext cx="8429625" cy="3571875"/>
          </a:xfrm>
        </p:spPr>
        <p:txBody>
          <a:bodyPr/>
          <a:lstStyle/>
          <a:p>
            <a:pPr algn="l" eaLnBrk="1" hangingPunct="1"/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лирике Лермонтова любовь – чувство высокое, светлое, поэтическое, но всегда неразделенное или утраченное. В стихотворении «Утес» поэт рассказывает о непрочности человеческих отношений. Утес страдает от одиночества, поэтому ему так дорого посещение тучки, умчавшейся поутру. Образ тучки – «золотая», «умчалась», «по лазури весело играя»  противопоставлен утесу: он «великан», но «влажный след в морщине», «задумался глубоко» и «плачет он в пустыне». Такое противопоставление называется антитезой.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85728"/>
            <a:ext cx="210775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«Утес»</a:t>
            </a:r>
          </a:p>
        </p:txBody>
      </p:sp>
      <p:pic>
        <p:nvPicPr>
          <p:cNvPr id="11268" name="Picture 4" descr="C:\Documents and Settings\Администратор\Мои документы\Мои рисунки\Организатор клипов (Microsoft)\j040464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4875"/>
            <a:ext cx="1857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3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4438" y="28575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</a:rPr>
              <a:t>Адресаты любовной лирики М.Ю.Лермонтова</a:t>
            </a:r>
          </a:p>
        </p:txBody>
      </p:sp>
      <p:pic>
        <p:nvPicPr>
          <p:cNvPr id="2051" name="Picture 13" descr="ml_objects3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9558">
            <a:off x="3776663" y="2171700"/>
            <a:ext cx="27940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lermont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076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79912" y="204986"/>
            <a:ext cx="5256584" cy="449738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alt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«Люблю Отчизну я, но странною любовью…»</a:t>
            </a:r>
          </a:p>
          <a:p>
            <a:pPr marL="0" indent="0" eaLnBrk="1" hangingPunct="1">
              <a:buNone/>
            </a:pPr>
            <a:endParaRPr lang="ru-RU" altLang="ru-RU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eaLnBrk="1" hangingPunct="1">
              <a:buNone/>
            </a:pPr>
            <a:r>
              <a:rPr lang="ru-RU" alt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Ю. Лермонтов</a:t>
            </a:r>
          </a:p>
        </p:txBody>
      </p:sp>
    </p:spTree>
    <p:extLst>
      <p:ext uri="{BB962C8B-B14F-4D97-AF65-F5344CB8AC3E}">
        <p14:creationId xmlns:p14="http://schemas.microsoft.com/office/powerpoint/2010/main" val="24633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03575" y="765175"/>
            <a:ext cx="5545138" cy="302418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«Мне грустно, потому что я тебя люблю...»</a:t>
            </a:r>
          </a:p>
        </p:txBody>
      </p:sp>
      <p:pic>
        <p:nvPicPr>
          <p:cNvPr id="3075" name="Picture 13" descr="ml_objects3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9558">
            <a:off x="395288" y="1268413"/>
            <a:ext cx="30622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4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142875" y="571500"/>
            <a:ext cx="878681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4400" b="1" i="1">
                <a:solidFill>
                  <a:srgbClr val="002060"/>
                </a:solidFill>
              </a:rPr>
              <a:t>У всех поэтов есть стихи о любви и женщинах, и М.Ю. Лермонтов не исключение.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b="1" i="1">
                <a:solidFill>
                  <a:srgbClr val="002060"/>
                </a:solidFill>
              </a:rPr>
              <a:t> В его жизни было много женщин, которых он любил  и кому   посвящал стихи . В них он и воспевает, и укоряет, и показывает  истинное лицо возлюбленных. </a:t>
            </a:r>
          </a:p>
        </p:txBody>
      </p:sp>
    </p:spTree>
    <p:extLst>
      <p:ext uri="{BB962C8B-B14F-4D97-AF65-F5344CB8AC3E}">
        <p14:creationId xmlns:p14="http://schemas.microsoft.com/office/powerpoint/2010/main" val="8176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357188" y="357188"/>
            <a:ext cx="84296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600"/>
              <a:t>М.Ю. Лермонтов – лирический герой почти всех своих стихов и произведений. Он почти всегда писал о себе – и в то же время всегда готовился писать не о себе. </a:t>
            </a:r>
          </a:p>
        </p:txBody>
      </p:sp>
      <p:pic>
        <p:nvPicPr>
          <p:cNvPr id="5123" name="Picture 11" descr="lermonto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712">
            <a:off x="3332163" y="2709863"/>
            <a:ext cx="26924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9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8260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462963" cy="9144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FF"/>
                </a:solidFill>
              </a:rPr>
              <a:t>М.Ю. Лермонтов и его Музы</a:t>
            </a:r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00125"/>
            <a:ext cx="9144000" cy="5500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600" smtClean="0"/>
              <a:t> Кто же они - вдохновительницы и мучительницы поэта?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smtClean="0"/>
              <a:t> </a:t>
            </a:r>
            <a:r>
              <a:rPr lang="ru-RU" altLang="ru-RU" sz="3600" b="1" u="sng" smtClean="0"/>
              <a:t>Сушкова Е. А.,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u="sng" smtClean="0"/>
              <a:t> Иванова Н. Ф.,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u="sng" smtClean="0"/>
              <a:t>Лопухина В. А.,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u="sng" smtClean="0"/>
              <a:t>Щербатова М. 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u="sng" smtClean="0"/>
              <a:t> Быховец Е. Г.</a:t>
            </a:r>
            <a:r>
              <a:rPr lang="ru-RU" altLang="ru-RU" sz="3600" smtClean="0"/>
              <a:t>  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pic>
        <p:nvPicPr>
          <p:cNvPr id="6149" name="Picture 11" descr="lermonto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712">
            <a:off x="5403850" y="2209800"/>
            <a:ext cx="26924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650081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600" smtClean="0"/>
              <a:t>Екатерина Александровна Сушкова, заставившая юного Лермонтова испытать всю жестокость неразделенной любви, похожей на обман,  родилась 18 марта 1812 года в Симбирске.  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00125" y="142875"/>
            <a:ext cx="5256213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Екатерина Сушкова</a:t>
            </a:r>
          </a:p>
        </p:txBody>
      </p:sp>
      <p:pic>
        <p:nvPicPr>
          <p:cNvPr id="7172" name="Picture 13" descr="Суш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093">
            <a:off x="6430963" y="876300"/>
            <a:ext cx="25193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285750" y="285750"/>
            <a:ext cx="757237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/>
              <a:t> </a:t>
            </a:r>
            <a:r>
              <a:rPr lang="ru-RU" altLang="ru-RU" sz="3600"/>
              <a:t>Е.А. Сушкова обращалась  с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/>
              <a:t>М.Ю. Лермонтовым как с мальчиком,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/>
              <a:t>но отдавала должное его уму.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/>
              <a:t>Она искала удачного замужества, но Лермонтов в качестве жениха её не привлекал: слишком юн.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/>
              <a:t>Сушкова подсмеивалась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/>
              <a:t>над Мишелем, как его звали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/>
              <a:t> друзья и близкие.</a:t>
            </a:r>
          </a:p>
          <a:p>
            <a:pPr eaLnBrk="1" hangingPunct="1">
              <a:lnSpc>
                <a:spcPct val="90000"/>
              </a:lnSpc>
            </a:pPr>
            <a:endParaRPr lang="ru-RU" altLang="ru-RU"/>
          </a:p>
        </p:txBody>
      </p:sp>
      <p:pic>
        <p:nvPicPr>
          <p:cNvPr id="8195" name="Picture 13" descr="Суш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093">
            <a:off x="6430963" y="3448050"/>
            <a:ext cx="25193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0"/>
            <a:ext cx="7715250" cy="6500813"/>
          </a:xfrm>
        </p:spPr>
        <p:txBody>
          <a:bodyPr/>
          <a:lstStyle/>
          <a:p>
            <a:r>
              <a:rPr lang="ru-RU" altLang="ru-RU" sz="3600" smtClean="0"/>
              <a:t>В 1830 г. Лермонтов посвящает Екатерине Александровне 11 стихотворений, составивших «сушковский цикл» его любовной лирики. Правда, Сушкова, принимая стихи влюбленного в нее поэта, не скрывала своего насмешливого отношения к его любви.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9219" name="Picture 13" descr="Суш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093">
            <a:off x="6624638" y="3725863"/>
            <a:ext cx="2254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42875"/>
            <a:ext cx="8929687" cy="6715125"/>
          </a:xfrm>
        </p:spPr>
        <p:txBody>
          <a:bodyPr/>
          <a:lstStyle/>
          <a:p>
            <a:r>
              <a:rPr lang="ru-RU" altLang="ru-RU" sz="3600" i="1" smtClean="0"/>
              <a:t>«Эта женщина — летучая мышь, крылья которой цепляются за все, что они встречают! — было время, когда она мне нравилась, теперь она почти принуждает меня ухаживать за нею… но, я не знаю, есть что-то такое в ее манерах, в ее голосе, что-то жесткое, неровное, сломанное, что отталкивает…».</a:t>
            </a:r>
            <a:endParaRPr lang="ru-RU" altLang="ru-RU" sz="3600" smtClean="0"/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10243" name="Picture 13" descr="Суш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093">
            <a:off x="7007225" y="4357688"/>
            <a:ext cx="18272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2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357188" y="142875"/>
            <a:ext cx="864393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/>
              <a:t>Лермонтов в письме к Верещагиной (весной 1835г.) рассказал о ходе своей интрижки с Сушковой, заключив повествование так:</a:t>
            </a:r>
            <a:r>
              <a:rPr lang="ru-RU" altLang="ru-RU" sz="2800" i="1"/>
              <a:t>«Теперь я не пишу романов — я их делаю. — Итак, вы видите, что я хорошо отомстил за слезы, которые кокетство mlle S. заставила меня пролить 5 лет назад; о! Но мы все-таки еще не рассчитались: она заставила страдать сердце ребенка, а я только помучил самолюбие старой кокетки».</a:t>
            </a:r>
            <a:endParaRPr lang="ru-RU" altLang="ru-RU" sz="2800"/>
          </a:p>
          <a:p>
            <a:pPr eaLnBrk="1" hangingPunct="1"/>
            <a:r>
              <a:rPr lang="ru-RU" altLang="ru-RU" sz="2800"/>
              <a:t>Эта интрига нашла отражение в незаконченной повести «Княгиня Лиговская», где Сушкова стала прототипом Елизаветы Николаевны Негуровой.</a:t>
            </a:r>
          </a:p>
        </p:txBody>
      </p:sp>
    </p:spTree>
    <p:extLst>
      <p:ext uri="{BB962C8B-B14F-4D97-AF65-F5344CB8AC3E}">
        <p14:creationId xmlns:p14="http://schemas.microsoft.com/office/powerpoint/2010/main" val="39393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285750"/>
            <a:ext cx="8715375" cy="6215063"/>
          </a:xfrm>
        </p:spPr>
        <p:txBody>
          <a:bodyPr/>
          <a:lstStyle/>
          <a:p>
            <a:r>
              <a:rPr lang="ru-RU" altLang="ru-RU" sz="3200" smtClean="0"/>
              <a:t>Изобразив влюбленность в Екатерину Александровну, Лермонтов повел с нею расчетливую игру. Не понимая этого, Сушкова, по ее словам, действительно в него влюбилась. Позднее, объясняя свой отказ от «верного счастья» с Лопухиным, она писала:</a:t>
            </a:r>
            <a:r>
              <a:rPr lang="ru-RU" altLang="ru-RU" sz="3200" i="1" smtClean="0"/>
              <a:t> «Но я безрассудная была в чаду, в угаре от его [Лермонтова]рукопожатий, нежных слов и страстных взглядов… как было не вскружиться моей бедной голове!»</a:t>
            </a:r>
            <a:endParaRPr lang="ru-RU" altLang="ru-RU" sz="3200" smtClean="0"/>
          </a:p>
          <a:p>
            <a:endParaRPr lang="ru-RU" altLang="ru-RU" sz="3200" smtClean="0"/>
          </a:p>
        </p:txBody>
      </p:sp>
      <p:pic>
        <p:nvPicPr>
          <p:cNvPr id="12291" name="Picture 13" descr="Суш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093">
            <a:off x="7007225" y="4357688"/>
            <a:ext cx="18272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357188"/>
            <a:ext cx="6965950" cy="2057400"/>
          </a:xfrm>
        </p:spPr>
        <p:txBody>
          <a:bodyPr/>
          <a:lstStyle/>
          <a:p>
            <a:pPr algn="ctr" eaLnBrk="1" hangingPunct="1"/>
            <a:r>
              <a:rPr lang="ru-RU" altLang="ru-RU" b="1" i="1" smtClean="0">
                <a:solidFill>
                  <a:srgbClr val="002060"/>
                </a:solidFill>
              </a:rPr>
              <a:t>Тема Родины в лирике </a:t>
            </a:r>
            <a:br>
              <a:rPr lang="ru-RU" altLang="ru-RU" b="1" i="1" smtClean="0">
                <a:solidFill>
                  <a:srgbClr val="002060"/>
                </a:solidFill>
              </a:rPr>
            </a:br>
            <a:r>
              <a:rPr lang="ru-RU" altLang="ru-RU" b="1" i="1" smtClean="0">
                <a:solidFill>
                  <a:srgbClr val="002060"/>
                </a:solidFill>
              </a:rPr>
              <a:t>М.Ю. Лермонтова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071813"/>
            <a:ext cx="70008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6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214688" y="428625"/>
            <a:ext cx="5786437" cy="6215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Расстались мы; но твой портрет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Я на груди моей храню: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Как бледный призрак лучших лет,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Он душу радует мою.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И новым преданный страстям,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Я разлюбить его не мог: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Так храм оставленный – все храм,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Кумир поверженный – все бог!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/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«Расстались мы...»</a:t>
            </a:r>
          </a:p>
        </p:txBody>
      </p:sp>
      <p:pic>
        <p:nvPicPr>
          <p:cNvPr id="13315" name="Picture 9" descr="Суш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7043">
            <a:off x="485775" y="447675"/>
            <a:ext cx="2259013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2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847013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Наталья Иванова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143000"/>
            <a:ext cx="5221287" cy="53006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После Сушковой Лермонтов увлекся Натальей Федоровной Ивановой. Она – дочь писателя и драматурга Ф.Ф. Иванова.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Лермонтов и Иванова познакомились в 1830 г. И через год поэт испытывает сильное чувство к Наташе Ивановой.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  Лермонтов посвящает  ей стихотворение «Я не унижусь пред тобой…»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  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68413"/>
            <a:ext cx="3814762" cy="1873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200" smtClean="0"/>
          </a:p>
        </p:txBody>
      </p:sp>
      <p:pic>
        <p:nvPicPr>
          <p:cNvPr id="14341" name="Picture 1" descr="02 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357313"/>
            <a:ext cx="25003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333375"/>
            <a:ext cx="4392612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i="1" u="sng" smtClean="0">
                <a:solidFill>
                  <a:srgbClr val="0000CC"/>
                </a:solidFill>
              </a:rPr>
              <a:t>«Я не унижусь пред тобой…»: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4400" smtClean="0"/>
          </a:p>
          <a:p>
            <a:pPr eaLnBrk="1" hangingPunct="1"/>
            <a:endParaRPr lang="ru-RU" altLang="ru-RU" sz="44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4789488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/>
              <a:t>…Отныне стану наслаждаться </a:t>
            </a:r>
          </a:p>
          <a:p>
            <a:pPr eaLnBrk="1" hangingPunct="1"/>
            <a:r>
              <a:rPr lang="ru-RU" altLang="ru-RU"/>
              <a:t>И в страсти стану клясться всем; </a:t>
            </a:r>
          </a:p>
          <a:p>
            <a:pPr eaLnBrk="1" hangingPunct="1"/>
            <a:r>
              <a:rPr lang="ru-RU" altLang="ru-RU"/>
              <a:t>Со всеми буду я смеяться, </a:t>
            </a:r>
          </a:p>
          <a:p>
            <a:pPr eaLnBrk="1" hangingPunct="1"/>
            <a:r>
              <a:rPr lang="ru-RU" altLang="ru-RU"/>
              <a:t>А плакать не хочу ни с кем; </a:t>
            </a:r>
          </a:p>
          <a:p>
            <a:pPr eaLnBrk="1" hangingPunct="1"/>
            <a:r>
              <a:rPr lang="ru-RU" altLang="ru-RU"/>
              <a:t>Начну обманывать безбожно, </a:t>
            </a:r>
          </a:p>
          <a:p>
            <a:pPr eaLnBrk="1" hangingPunct="1"/>
            <a:r>
              <a:rPr lang="ru-RU" altLang="ru-RU"/>
              <a:t>Чтоб не любить, как я любил; </a:t>
            </a:r>
          </a:p>
          <a:p>
            <a:pPr eaLnBrk="1" hangingPunct="1"/>
            <a:r>
              <a:rPr lang="ru-RU" altLang="ru-RU"/>
              <a:t>Иль женщин уважать возможно, </a:t>
            </a:r>
          </a:p>
          <a:p>
            <a:pPr eaLnBrk="1" hangingPunct="1"/>
            <a:r>
              <a:rPr lang="ru-RU" altLang="ru-RU"/>
              <a:t>Когда мне ангел изменил? </a:t>
            </a:r>
          </a:p>
          <a:p>
            <a:pPr eaLnBrk="1" hangingPunct="1"/>
            <a:r>
              <a:rPr lang="ru-RU" altLang="ru-RU"/>
              <a:t>Я был готов на смерть и муку </a:t>
            </a:r>
          </a:p>
          <a:p>
            <a:pPr eaLnBrk="1" hangingPunct="1"/>
            <a:r>
              <a:rPr lang="ru-RU" altLang="ru-RU"/>
              <a:t>И целый мир на битву звать, </a:t>
            </a:r>
          </a:p>
          <a:p>
            <a:pPr eaLnBrk="1" hangingPunct="1"/>
            <a:r>
              <a:rPr lang="ru-RU" altLang="ru-RU"/>
              <a:t>Чтобы твою младую руку – </a:t>
            </a:r>
          </a:p>
          <a:p>
            <a:pPr eaLnBrk="1" hangingPunct="1"/>
            <a:r>
              <a:rPr lang="ru-RU" altLang="ru-RU"/>
              <a:t>Безумец! – лишний раз пожать! </a:t>
            </a:r>
          </a:p>
          <a:p>
            <a:pPr eaLnBrk="1" hangingPunct="1"/>
            <a:r>
              <a:rPr lang="ru-RU" altLang="ru-RU"/>
              <a:t>Не знав коварную измену, </a:t>
            </a:r>
          </a:p>
          <a:p>
            <a:pPr eaLnBrk="1" hangingPunct="1"/>
            <a:r>
              <a:rPr lang="ru-RU" altLang="ru-RU"/>
              <a:t>Тебе я душу отдавал; </a:t>
            </a:r>
          </a:p>
          <a:p>
            <a:pPr eaLnBrk="1" hangingPunct="1"/>
            <a:r>
              <a:rPr lang="ru-RU" altLang="ru-RU"/>
              <a:t>Такой души ты знала ль цену? </a:t>
            </a:r>
          </a:p>
          <a:p>
            <a:pPr eaLnBrk="1" hangingPunct="1"/>
            <a:r>
              <a:rPr lang="ru-RU" altLang="ru-RU"/>
              <a:t>Ты знала – я тебя не знал! 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000"/>
              <a:t>          </a:t>
            </a:r>
            <a:r>
              <a:rPr lang="ru-RU" altLang="ru-RU" sz="2000" b="1" i="1"/>
              <a:t>« Я не унижусь пред  тобою...»</a:t>
            </a:r>
          </a:p>
        </p:txBody>
      </p:sp>
      <p:pic>
        <p:nvPicPr>
          <p:cNvPr id="15365" name="Picture 7" descr="Н.Ф.Иванова. Акварель М.А.Кашинцева. 1834. Государственный музей-заповедник М.Ю.Лермонтова в Пятигорск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785938"/>
            <a:ext cx="31432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5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3500438" y="0"/>
            <a:ext cx="5357812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/>
              <a:t> </a:t>
            </a:r>
            <a:r>
              <a:rPr lang="ru-RU" altLang="ru-RU" sz="3600" b="1">
                <a:solidFill>
                  <a:srgbClr val="C00000"/>
                </a:solidFill>
              </a:rPr>
              <a:t>Варвара Александровна Лопухина </a:t>
            </a:r>
          </a:p>
          <a:p>
            <a:pPr eaLnBrk="1" hangingPunct="1"/>
            <a:r>
              <a:rPr lang="ru-RU" altLang="ru-RU" sz="3600"/>
              <a:t>– одна из самых глубоких сердечных привязанностей М.Ю.Лермонтова. </a:t>
            </a:r>
          </a:p>
          <a:p>
            <a:pPr eaLnBrk="1" hangingPunct="1"/>
            <a:r>
              <a:rPr lang="ru-RU" altLang="ru-RU" sz="3600"/>
              <a:t>Поэт в 1831 встретился в близкой ему семье Лопухиных с младшей сестрой своего друга Алексея – Варенькой</a:t>
            </a:r>
            <a:r>
              <a:rPr lang="ru-RU" altLang="ru-RU" sz="3200"/>
              <a:t>.</a:t>
            </a:r>
            <a:endParaRPr lang="en-US" altLang="ru-RU" sz="3200"/>
          </a:p>
          <a:p>
            <a:pPr eaLnBrk="1" hangingPunct="1"/>
            <a:r>
              <a:rPr lang="en-US" altLang="ru-RU" sz="1600"/>
              <a:t>  </a:t>
            </a:r>
          </a:p>
        </p:txBody>
      </p:sp>
      <p:pic>
        <p:nvPicPr>
          <p:cNvPr id="291844" name="Picture 4" descr="в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28178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228600" y="5029200"/>
            <a:ext cx="594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600"/>
              <a:t> </a:t>
            </a:r>
          </a:p>
          <a:p>
            <a:pPr eaLnBrk="1" hangingPunct="1"/>
            <a:r>
              <a:rPr lang="ru-RU" altLang="ru-RU" sz="1600"/>
              <a:t>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84678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/>
      <p:bldP spid="291845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357188"/>
            <a:ext cx="50038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Варвара Лопухина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8250238" cy="3232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b="1" i="1" smtClean="0">
                <a:solidFill>
                  <a:srgbClr val="C00000"/>
                </a:solidFill>
              </a:rPr>
              <a:t> Лермонтов влюбился в молоденькую, милую, умную и в полном смысле восхитительную Вареньку Лопухину.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smtClean="0"/>
              <a:t> Чувство Лермонтова к ней было истинно и сильно, он сохранил его до самой смерти. 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  <p:pic>
        <p:nvPicPr>
          <p:cNvPr id="17412" name="Picture 5" descr="Лопух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6882">
            <a:off x="6567488" y="3800475"/>
            <a:ext cx="20161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3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357188"/>
            <a:ext cx="91440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      Он любит ее одну и верен ей одной.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 Это была глубокая привязанность, всю жизнь сопровождавшая поэта.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Стихи, связанные с В. Лопухиной, объединяют два взаимосвязанных мотива: </a:t>
            </a:r>
            <a:r>
              <a:rPr lang="ru-RU" sz="3600" kern="0" dirty="0">
                <a:solidFill>
                  <a:srgbClr val="C00000"/>
                </a:solidFill>
                <a:latin typeface="+mn-lt"/>
              </a:rPr>
              <a:t>возвышенность одухотворенной личности лирической героини и самопожертвование героя ради ее счастья.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8435" name="Picture 4" descr="15438872_Petr_Zabolotskiy_Portret_Lermontova_1837_s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071938"/>
            <a:ext cx="1571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в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71938"/>
            <a:ext cx="17859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42875" y="214313"/>
            <a:ext cx="878681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200" i="1"/>
              <a:t>Варенька была пылкая, восторженная, поэтическая натура. Сельское уединение и чтение романов сделали ее мечтательной. Свою склонность</a:t>
            </a:r>
            <a:r>
              <a:rPr lang="en-US" altLang="ru-RU" sz="3200" i="1"/>
              <a:t> </a:t>
            </a:r>
            <a:r>
              <a:rPr lang="ru-RU" altLang="ru-RU" sz="3200" i="1"/>
              <a:t>помечтать</a:t>
            </a:r>
            <a:r>
              <a:rPr lang="en-US" altLang="ru-RU" sz="3200" i="1"/>
              <a:t> </a:t>
            </a:r>
            <a:r>
              <a:rPr lang="ru-RU" altLang="ru-RU" sz="3200" i="1"/>
              <a:t>она не выказывала, а,</a:t>
            </a:r>
            <a:r>
              <a:rPr lang="en-US" altLang="ru-RU" sz="3200" i="1"/>
              <a:t> </a:t>
            </a:r>
            <a:r>
              <a:rPr lang="ru-RU" altLang="ru-RU" sz="3200" i="1"/>
              <a:t>наоборот, стыдилась как </a:t>
            </a:r>
            <a:r>
              <a:rPr lang="en-US" altLang="ru-RU" sz="3200" i="1"/>
              <a:t> </a:t>
            </a:r>
            <a:r>
              <a:rPr lang="ru-RU" altLang="ru-RU" sz="3200" i="1"/>
              <a:t>слабости. Была блондинка с черными глазами. Это придавало ей особую прелесть. Каждая перемена настроения, мимолетное чувство и мелькнувшая мысль отражались на ее подвижном лице. В ней была обаятельная простота, свойственная глубоким и цельным натурам. Она была всеобщей любимицей.</a:t>
            </a:r>
          </a:p>
          <a:p>
            <a:pPr eaLnBrk="1" hangingPunct="1"/>
            <a:r>
              <a:rPr lang="ru-RU" altLang="ru-RU" sz="2800"/>
              <a:t> </a:t>
            </a:r>
            <a:endParaRPr lang="en-US" altLang="ru-RU" sz="2800"/>
          </a:p>
        </p:txBody>
      </p:sp>
    </p:spTree>
    <p:extLst>
      <p:ext uri="{BB962C8B-B14F-4D97-AF65-F5344CB8AC3E}">
        <p14:creationId xmlns:p14="http://schemas.microsoft.com/office/powerpoint/2010/main" val="16135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puhin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28860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214688" y="428625"/>
            <a:ext cx="564356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600"/>
              <a:t>Родные выдали Вареньку за богатого и ничтожного человека Бахметьева. Может быть, она любила мужа, была верной женой, хорошей матерью, но она никогда не могла забыть Лермонтова, как и он её. </a:t>
            </a:r>
          </a:p>
          <a:p>
            <a:pPr eaLnBrk="1" hangingPunct="1">
              <a:lnSpc>
                <a:spcPct val="80000"/>
              </a:lnSpc>
            </a:pPr>
            <a:endParaRPr lang="ru-RU" altLang="ru-RU"/>
          </a:p>
        </p:txBody>
      </p:sp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285750" y="4286250"/>
            <a:ext cx="8286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600"/>
              <a:t>Первая страсть Мишеля не исчезла, потому что, когда он узнал о замужестве Вареньки, то очень сильно расстроился. </a:t>
            </a:r>
          </a:p>
        </p:txBody>
      </p:sp>
    </p:spTree>
    <p:extLst>
      <p:ext uri="{BB962C8B-B14F-4D97-AF65-F5344CB8AC3E}">
        <p14:creationId xmlns:p14="http://schemas.microsoft.com/office/powerpoint/2010/main" val="15843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381375" cy="12350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Она не гордой красотою...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00500" y="142875"/>
            <a:ext cx="4924425" cy="671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Она не гордой красотою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Прельщает юношей живых,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Она не водит за собою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Толпу вздыхателей немых.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И стан ее- не стан богини,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И грудь волною не встает,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И в ней никто своей святыни,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Припав к земле, не признает.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Однако, все ее движенья,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Улыбка, речи и черты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Так полны жизни, вдохновенья,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Так полны чудной простоты.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Но голос в душу проникает,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Как вспоминанье лучших дней,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И сердце любит и страдает,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Почти стыдясь любви своей.</a:t>
            </a:r>
          </a:p>
        </p:txBody>
      </p:sp>
      <p:pic>
        <p:nvPicPr>
          <p:cNvPr id="21508" name="Picture 7" descr="Лопухи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73711">
            <a:off x="746125" y="2471738"/>
            <a:ext cx="2628900" cy="3455987"/>
          </a:xfrm>
          <a:noFill/>
        </p:spPr>
      </p:pic>
    </p:spTree>
    <p:extLst>
      <p:ext uri="{BB962C8B-B14F-4D97-AF65-F5344CB8AC3E}">
        <p14:creationId xmlns:p14="http://schemas.microsoft.com/office/powerpoint/2010/main" val="14943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285750" y="285750"/>
            <a:ext cx="85010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/>
              <a:t>Варвара Александровна сидела в беседке, глубоко задумавшись; внезапно глубокая грусть, как песня и томительная тоска, надвинулась на нее откуда-то, и она подумала: "Он погиб?!" и вздрогнула, словно увидела его мертвое тело с полураскрытыми, еще совсем живыми его, столь чудными глазами. Она ужаснулась видения, голова закружилась, и она упала в обмороке.</a:t>
            </a:r>
          </a:p>
        </p:txBody>
      </p:sp>
    </p:spTree>
    <p:extLst>
      <p:ext uri="{BB962C8B-B14F-4D97-AF65-F5344CB8AC3E}">
        <p14:creationId xmlns:p14="http://schemas.microsoft.com/office/powerpoint/2010/main" val="38086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786813" cy="65722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Чувство родины, горячая любовь к ней пронизывает всю лермонтовскую лирику. И свойственные поэту мысли о величии России нашли своеобразное лирическое выражение в стихотворении «Родина».</a:t>
            </a:r>
          </a:p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 Данное стихотворение было написано в 1841 году, незадолго до смерти М.Ю. Лермонтова. </a:t>
            </a:r>
          </a:p>
        </p:txBody>
      </p:sp>
    </p:spTree>
    <p:extLst>
      <p:ext uri="{BB962C8B-B14F-4D97-AF65-F5344CB8AC3E}">
        <p14:creationId xmlns:p14="http://schemas.microsoft.com/office/powerpoint/2010/main" val="26928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0" y="0"/>
            <a:ext cx="878681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/>
              <a:t>    Известие о гибели Лермонтова на дуэли отозвалось по всей России во всех сердцах, как смерть Пушкина, и, хотя выражалось сожаление, что он погиб в самом начале великого поприща, слава его установилась неоспоримая и непреходящая, вопреки клеветам его недругов и врагов.«</a:t>
            </a:r>
            <a:r>
              <a:rPr lang="ru-RU" altLang="ru-RU" sz="3600" i="1">
                <a:solidFill>
                  <a:srgbClr val="C00000"/>
                </a:solidFill>
              </a:rPr>
              <a:t>В течение нескольких недель я не могу освободиться от мысли об этой смерти, я искренно ее оплакиваю. Я его действительно очень, очень любила»,</a:t>
            </a:r>
            <a:r>
              <a:rPr lang="ru-RU" altLang="ru-RU" sz="3600"/>
              <a:t>-пишет она подруге.</a:t>
            </a:r>
          </a:p>
        </p:txBody>
      </p:sp>
    </p:spTree>
    <p:extLst>
      <p:ext uri="{BB962C8B-B14F-4D97-AF65-F5344CB8AC3E}">
        <p14:creationId xmlns:p14="http://schemas.microsoft.com/office/powerpoint/2010/main" val="28238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0"/>
            <a:ext cx="8786812" cy="66436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Стихотворение «Валерик» распространилось в списках, впервые было опубликовано два года спустя после гибели поэта. Мало кто связывает его с Варварой Александровной Лопухиной, несмотря на прямые знаки, какие оставил Лермонтов. Но Варвара Александровна сразу угадала, что оно обращено к ней и что он сохранил до конца жизни его прежнее, из юности, чувство любви. 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24579" name="Picture 7" descr="Лопух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6289">
            <a:off x="6399213" y="3995738"/>
            <a:ext cx="15398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9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0"/>
            <a:ext cx="8858250" cy="67151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   Теперь прощайте: если вас</a:t>
            </a:r>
            <a:br>
              <a:rPr lang="ru-RU" altLang="ru-RU" smtClean="0"/>
            </a:br>
            <a:r>
              <a:rPr lang="ru-RU" altLang="ru-RU" smtClean="0"/>
              <a:t>Мой безыскусственный рассказ</a:t>
            </a:r>
            <a:br>
              <a:rPr lang="ru-RU" altLang="ru-RU" smtClean="0"/>
            </a:br>
            <a:r>
              <a:rPr lang="ru-RU" altLang="ru-RU" smtClean="0"/>
              <a:t>Развеселит, займет хоть малость,</a:t>
            </a:r>
            <a:br>
              <a:rPr lang="ru-RU" altLang="ru-RU" smtClean="0"/>
            </a:br>
            <a:r>
              <a:rPr lang="ru-RU" altLang="ru-RU" smtClean="0"/>
              <a:t>Я буду счастлив. А не так? -</a:t>
            </a:r>
            <a:br>
              <a:rPr lang="ru-RU" altLang="ru-RU" smtClean="0"/>
            </a:br>
            <a:r>
              <a:rPr lang="ru-RU" altLang="ru-RU" smtClean="0"/>
              <a:t>Простите мне его как шалость</a:t>
            </a:r>
            <a:br>
              <a:rPr lang="ru-RU" altLang="ru-RU" smtClean="0"/>
            </a:br>
            <a:r>
              <a:rPr lang="ru-RU" altLang="ru-RU" smtClean="0"/>
              <a:t>И тихо молвите: чудак!..</a:t>
            </a:r>
            <a:br>
              <a:rPr lang="ru-RU" altLang="ru-RU" smtClean="0"/>
            </a:br>
            <a:r>
              <a:rPr lang="ru-RU" altLang="ru-RU" i="1" smtClean="0">
                <a:solidFill>
                  <a:srgbClr val="C00000"/>
                </a:solidFill>
              </a:rPr>
              <a:t>Это ее слово по отношению к нему он повторил. Так она воспринимала его неповторимую непредсказуемость с юности, непохожесть гения, что граничит с чудом.</a:t>
            </a:r>
          </a:p>
        </p:txBody>
      </p:sp>
      <p:pic>
        <p:nvPicPr>
          <p:cNvPr id="25603" name="Picture 7" descr="Лопух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6289">
            <a:off x="6686550" y="101600"/>
            <a:ext cx="18700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4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0"/>
            <a:ext cx="5400675" cy="11509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Мария Щербатова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5214937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600" smtClean="0"/>
              <a:t>М.А. Щербатова – новая возлюбленная Лермонтова. Она была высокая, тонкая, с бронзовым блеском в волосах.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600" smtClean="0"/>
              <a:t>Зимой 1839 г. поэт был сильно заинтересован Щербатовой, молодой вдовой.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</p:txBody>
      </p:sp>
      <p:pic>
        <p:nvPicPr>
          <p:cNvPr id="26628" name="Picture 5" descr="scherbat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196975"/>
            <a:ext cx="33845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9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06 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1500"/>
            <a:ext cx="20002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2286000" y="428625"/>
            <a:ext cx="67151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>
                <a:cs typeface="Times New Roman" pitchFamily="18" charset="0"/>
              </a:rPr>
              <a:t>Мария Алексеевна Щербатова (1820 — 1879) была дочерью украинского помещика А.П. Штерича. После смерти матери она жила в доме бабушки в Петербурге. В юная Мария вышла замуж за гусарского офицера князя Щербатова. Однако, через год после свадьбы ее муж заболел и умер ― к счастью для молодой женщины, как писала ее родственница, потому что Щербатов оказался "дурным человеком", "злым и распущенным".</a:t>
            </a:r>
          </a:p>
        </p:txBody>
      </p:sp>
    </p:spTree>
    <p:extLst>
      <p:ext uri="{BB962C8B-B14F-4D97-AF65-F5344CB8AC3E}">
        <p14:creationId xmlns:p14="http://schemas.microsoft.com/office/powerpoint/2010/main" val="4514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2500313" y="142875"/>
            <a:ext cx="664368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>
                <a:cs typeface="Times New Roman" pitchFamily="18" charset="0"/>
              </a:rPr>
              <a:t>На долю Марии Алексеевны выпало много испытаний. Ее имя вошло в историю дуэли Лермонтова с французом де Барантом,</a:t>
            </a:r>
          </a:p>
          <a:p>
            <a:pPr eaLnBrk="1" hangingPunct="1"/>
            <a:r>
              <a:rPr lang="ru-RU" altLang="ru-RU">
                <a:cs typeface="Times New Roman" pitchFamily="18" charset="0"/>
              </a:rPr>
              <a:t>повлекшей за собой вторую ссылку поэта на Кавказ. А.П. Шан-Гирей писал, что "слишком явное предпочтение, оказанное на бале счастливому сопернику, взорвало Баранта  и на завтра назначена была встреча". Н.М. Смирнов в "Памятных заметках" также рассказывал, что Лермонтов "влюбился во вдову княгиню Щербатову  за которой волочился сын французского посла барона Баранта. Соперничество в любви и сплетни поссорили Лермонтова с Барантом . Они дрались…"</a:t>
            </a:r>
          </a:p>
        </p:txBody>
      </p:sp>
      <p:pic>
        <p:nvPicPr>
          <p:cNvPr id="28675" name="Picture 1" descr="06 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42938"/>
            <a:ext cx="21812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2500313" y="285750"/>
            <a:ext cx="62150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/>
              <a:t> </a:t>
            </a:r>
            <a:r>
              <a:rPr lang="ru-RU" altLang="ru-RU" sz="4000" b="1">
                <a:solidFill>
                  <a:srgbClr val="C00000"/>
                </a:solidFill>
              </a:rPr>
              <a:t>Любила ли она его, он не знал. Но он, если бы мог, подарил ей всю землю. Вся теплота любви сосредоточилась в нем одном.  Лермонтов говорил Щербатовой: «</a:t>
            </a:r>
            <a:r>
              <a:rPr lang="ru-RU" altLang="ru-RU" sz="4000" b="1" i="1">
                <a:solidFill>
                  <a:srgbClr val="002060"/>
                </a:solidFill>
              </a:rPr>
              <a:t>Мне грустно, что я вас люблю, и знаю, что за этот легкий день нам придется дорого рассчитаться».</a:t>
            </a:r>
          </a:p>
        </p:txBody>
      </p:sp>
      <p:pic>
        <p:nvPicPr>
          <p:cNvPr id="29699" name="Picture 4" descr="ler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2286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3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501188" cy="5072063"/>
          </a:xfrm>
        </p:spPr>
        <p:txBody>
          <a:bodyPr/>
          <a:lstStyle/>
          <a:p>
            <a:pPr algn="l" eaLnBrk="1" hangingPunct="1"/>
            <a:r>
              <a:rPr lang="ru-RU" altLang="ru-RU" sz="3600" smtClean="0"/>
              <a:t>                          </a:t>
            </a:r>
            <a:r>
              <a:rPr lang="ru-RU" altLang="ru-RU" sz="3600" b="1" smtClean="0">
                <a:solidFill>
                  <a:srgbClr val="C00000"/>
                </a:solidFill>
              </a:rPr>
              <a:t>ОТЧЕГО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3600" b="1" i="1" smtClean="0"/>
              <a:t>Мне грустно, потому что я тебя люблю,</a:t>
            </a:r>
            <a:br>
              <a:rPr lang="ru-RU" altLang="ru-RU" sz="3600" b="1" i="1" smtClean="0"/>
            </a:br>
            <a:r>
              <a:rPr lang="ru-RU" altLang="ru-RU" sz="3600" b="1" i="1" smtClean="0"/>
              <a:t> И знаю: молодость цветущую твою</a:t>
            </a:r>
            <a:br>
              <a:rPr lang="ru-RU" altLang="ru-RU" sz="3600" b="1" i="1" smtClean="0"/>
            </a:br>
            <a:r>
              <a:rPr lang="ru-RU" altLang="ru-RU" sz="3600" b="1" i="1" smtClean="0"/>
              <a:t>Не пощадит молвы коварное гоненье.</a:t>
            </a:r>
            <a:br>
              <a:rPr lang="ru-RU" altLang="ru-RU" sz="3600" b="1" i="1" smtClean="0"/>
            </a:br>
            <a:r>
              <a:rPr lang="ru-RU" altLang="ru-RU" sz="3600" b="1" i="1" smtClean="0"/>
              <a:t>За каждый светлый день иль сладкое мгновенье</a:t>
            </a:r>
            <a:br>
              <a:rPr lang="ru-RU" altLang="ru-RU" sz="3600" b="1" i="1" smtClean="0"/>
            </a:br>
            <a:r>
              <a:rPr lang="ru-RU" altLang="ru-RU" sz="3600" b="1" i="1" smtClean="0"/>
              <a:t>Слезами и тоской заплатишь ты судьбе.</a:t>
            </a:r>
            <a:br>
              <a:rPr lang="ru-RU" altLang="ru-RU" sz="3600" b="1" i="1" smtClean="0"/>
            </a:br>
            <a:r>
              <a:rPr lang="ru-RU" altLang="ru-RU" sz="3600" b="1" i="1" smtClean="0"/>
              <a:t>Мне грустно... потому что весело тебе.</a:t>
            </a:r>
          </a:p>
        </p:txBody>
      </p:sp>
    </p:spTree>
    <p:extLst>
      <p:ext uri="{BB962C8B-B14F-4D97-AF65-F5344CB8AC3E}">
        <p14:creationId xmlns:p14="http://schemas.microsoft.com/office/powerpoint/2010/main" val="11782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643188" y="0"/>
            <a:ext cx="6389687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 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Печальной отчизны примеру,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В надеждах на бога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Хранит она детскую веру;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Как племя родное,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У чуждых опоры не просит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И в гордом покое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Насмешку и зло переносит;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От дерзкого взора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В ней страсти не вспыхнут пожаром.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Полюбит не скоро,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Зато не разлюбит уж даром.</a:t>
            </a:r>
            <a:r>
              <a:rPr lang="ru-RU" altLang="ru-RU" sz="2000" smtClean="0"/>
              <a:t> </a:t>
            </a:r>
          </a:p>
        </p:txBody>
      </p:sp>
      <p:pic>
        <p:nvPicPr>
          <p:cNvPr id="31747" name="Picture 9" descr="scherbat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3459">
            <a:off x="282575" y="412750"/>
            <a:ext cx="22383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3708400" y="0"/>
            <a:ext cx="4967288" cy="119697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FF"/>
                </a:solidFill>
              </a:rPr>
              <a:t>Екатерина Быховец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4438"/>
            <a:ext cx="6000750" cy="4786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smtClean="0"/>
              <a:t>Последней женщиной в жизни Лермонтова стала Е.Г. Быховец- дальняя родственница Лермонтова. Бронзовый цвет лица и черные очи… Поэтому именно Быховец?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i="1" smtClean="0">
                <a:solidFill>
                  <a:srgbClr val="C00000"/>
                </a:solidFill>
              </a:rPr>
              <a:t>Да поэтому, что она была похожа на Вареньку Лопухину.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1600" smtClean="0"/>
          </a:p>
        </p:txBody>
      </p:sp>
      <p:pic>
        <p:nvPicPr>
          <p:cNvPr id="32772" name="Picture 7" descr="Екатина Григорьевна Быхов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264">
            <a:off x="6024563" y="1136650"/>
            <a:ext cx="18589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0" y="3929063"/>
            <a:ext cx="1804988" cy="2695575"/>
          </a:xfrm>
          <a:noFill/>
        </p:spPr>
      </p:pic>
    </p:spTree>
    <p:extLst>
      <p:ext uri="{BB962C8B-B14F-4D97-AF65-F5344CB8AC3E}">
        <p14:creationId xmlns:p14="http://schemas.microsoft.com/office/powerpoint/2010/main" val="23825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42875" y="0"/>
            <a:ext cx="885825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Поводом к созданию стихотворения послужило, по мнению многих критиков, стихотворение Хомякова А.С. «Отчизна».   </a:t>
            </a:r>
          </a:p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         Первым известным откликом на произведение М.Ю. Лермонтова, еще до его опубликования, явилось письмо В.Г.Белинского В.П.Боткину от 13 марта 1841: «Лермонтов еще в Питере. Если будет напечатана его «Родина», - то, аллах-керим, - что за вещь – пушкинская, то есть одна из лучших пушкинских» . Однако картина, написанная М.Ю. Лермонтовым, шире по масштабу и замыслу.</a:t>
            </a:r>
          </a:p>
        </p:txBody>
      </p:sp>
    </p:spTree>
    <p:extLst>
      <p:ext uri="{BB962C8B-B14F-4D97-AF65-F5344CB8AC3E}">
        <p14:creationId xmlns:p14="http://schemas.microsoft.com/office/powerpoint/2010/main" val="1267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0"/>
            <a:ext cx="8172450" cy="6500813"/>
          </a:xfrm>
        </p:spPr>
        <p:txBody>
          <a:bodyPr/>
          <a:lstStyle/>
          <a:p>
            <a:endParaRPr lang="en-US" altLang="ru-RU" smtClean="0"/>
          </a:p>
          <a:p>
            <a:r>
              <a:rPr lang="ru-RU" altLang="ru-RU" smtClean="0"/>
              <a:t>Екатерина Григорьевна Быховец (1820 — 1880) происходила из небогатой многодетной семьи. Ее отец, тарусский помещик и отставной артиллерист, поместил дочь в дом жившей в Москве богатой родственницы М.Е. Крюковой, которая была невесткой П.А. Крюковой — троюродной тетки Лермонтова. У Крюковых Лермонтов и виделся с Катей в 1837 и 1840 гг. На Кавказ в 1841 г. Е. Быховец приехала с больной теткой. В письме к сестре, написанном в Пятигорске 5 августа 1841 г.,  Катя рассказывала о Лермонтове: "Мы с ним так дружны были — он мне правнучатый брат — </a:t>
            </a:r>
          </a:p>
        </p:txBody>
      </p:sp>
    </p:spTree>
    <p:extLst>
      <p:ext uri="{BB962C8B-B14F-4D97-AF65-F5344CB8AC3E}">
        <p14:creationId xmlns:p14="http://schemas.microsoft.com/office/powerpoint/2010/main" val="22893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357188" y="142875"/>
            <a:ext cx="850106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600"/>
              <a:t>Быховец говорила, что Лермонтов не любил танцевать, но был очень весел. Веселился он со всеми, но с ней всегда был грустен, только с ней Лермонтов был настоящим. Быховец была с ним в день его смерти, прожила с ним последний день в его жизни. Конечно же, смерть Лермонтова очень расстроила ее.</a:t>
            </a:r>
          </a:p>
        </p:txBody>
      </p:sp>
      <p:pic>
        <p:nvPicPr>
          <p:cNvPr id="34819" name="Picture 7" descr="Екатина Григорьевна Быхов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264">
            <a:off x="6791325" y="3435350"/>
            <a:ext cx="19875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9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3643313" y="142875"/>
            <a:ext cx="5143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/>
              <a:t>Она имела много поклонников из окружения Лермонтова. </a:t>
            </a:r>
            <a:r>
              <a:rPr lang="ru-RU" altLang="ru-RU" sz="3600" i="1">
                <a:solidFill>
                  <a:srgbClr val="C00000"/>
                </a:solidFill>
              </a:rPr>
              <a:t>Они встретились, после разлуки, прямо в день его дуэли, последней дуэли в его жизни.</a:t>
            </a:r>
          </a:p>
        </p:txBody>
      </p:sp>
      <p:pic>
        <p:nvPicPr>
          <p:cNvPr id="35843" name="Picture 7" descr="Екатина Григорьевна Быхов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264">
            <a:off x="701675" y="323850"/>
            <a:ext cx="24098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4929188"/>
            <a:ext cx="3810000" cy="1214437"/>
          </a:xfrm>
          <a:noFill/>
        </p:spPr>
      </p:pic>
      <p:pic>
        <p:nvPicPr>
          <p:cNvPr id="35845" name="Picture 2" descr="11 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86188"/>
            <a:ext cx="1571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7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2071688" y="142875"/>
            <a:ext cx="69294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/>
              <a:t>Он всегда называл </a:t>
            </a:r>
            <a:r>
              <a:rPr lang="en-US" altLang="ru-RU"/>
              <a:t>cousine</a:t>
            </a:r>
            <a:r>
              <a:rPr lang="ru-RU" altLang="ru-RU"/>
              <a:t>, а я его </a:t>
            </a:r>
            <a:r>
              <a:rPr lang="en-US" altLang="ru-RU"/>
              <a:t>cousin</a:t>
            </a:r>
            <a:r>
              <a:rPr lang="ru-RU" altLang="ru-RU"/>
              <a:t> и любила как родного брата. Так меня здесь и знали под именем </a:t>
            </a:r>
            <a:r>
              <a:rPr lang="en-US" altLang="ru-RU"/>
              <a:t>charmante cousine</a:t>
            </a:r>
            <a:r>
              <a:rPr lang="ru-RU" altLang="ru-RU"/>
              <a:t> Лермонтова".</a:t>
            </a:r>
          </a:p>
          <a:p>
            <a:pPr eaLnBrk="1" hangingPunct="1"/>
            <a:r>
              <a:rPr lang="ru-RU" altLang="ru-RU"/>
              <a:t>Лермонтов питал к Быховец дружеские, доверительные чувства, ей он поведал историю своей любви к В.А. Лопухиной. «Я думаю он и меня оттого любил, что находил  в нас сходство, и об ней его любимый разговор был", — писала Катя. Е.Г. Быховец была свидетельницей последнего дня жизни поэта.</a:t>
            </a:r>
          </a:p>
          <a:p>
            <a:pPr eaLnBrk="1" hangingPunct="1"/>
            <a:endParaRPr lang="ru-RU" altLang="ru-RU"/>
          </a:p>
        </p:txBody>
      </p:sp>
      <p:pic>
        <p:nvPicPr>
          <p:cNvPr id="36867" name="Picture 2" descr="11 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20002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ml_objects3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586">
            <a:off x="6276975" y="3795713"/>
            <a:ext cx="2057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7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0"/>
            <a:ext cx="4495800" cy="11668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200" b="1" i="1" u="sng" smtClean="0">
                <a:solidFill>
                  <a:srgbClr val="0000CC"/>
                </a:solidFill>
              </a:rPr>
              <a:t>«Нет, не тебя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200" b="1" i="1" u="sng" smtClean="0">
                <a:solidFill>
                  <a:srgbClr val="0000CC"/>
                </a:solidFill>
              </a:rPr>
              <a:t> так пылко я люблю...»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mtClean="0"/>
          </a:p>
        </p:txBody>
      </p:sp>
      <p:sp>
        <p:nvSpPr>
          <p:cNvPr id="3789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4171950" cy="58356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Нет, не тебя так пылко я люблю,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Не для меня красы твоей блистанье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Люблю в тебе я прошлое страданье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И молодость погибшую мою.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Когда порой я на тебя смотрю,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В твои глаза вникая долгим взором,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Таинственным я занят разговором,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Но не с тобой я сердцем говорю.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Я говорю с подругой юных дней.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В чертах твоих ищу черты чужие,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В устах живых, уста давно немые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В газах огонь, угаснувших очей. </a:t>
            </a:r>
          </a:p>
        </p:txBody>
      </p:sp>
      <p:pic>
        <p:nvPicPr>
          <p:cNvPr id="37892" name="Picture 9" descr="Екатина Григорьевна Быхов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696">
            <a:off x="5089525" y="1335088"/>
            <a:ext cx="34559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0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2571750" y="142875"/>
            <a:ext cx="65722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/>
              <a:t>Лермонтов – мечущийся человек, ищущий ласку и любовь. Он ищет истинную любовь, взаимную, но его чувство остается без ответа. </a:t>
            </a:r>
          </a:p>
        </p:txBody>
      </p:sp>
      <p:pic>
        <p:nvPicPr>
          <p:cNvPr id="38915" name="Picture 5" descr="ml_objects3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586">
            <a:off x="558800" y="3287713"/>
            <a:ext cx="23844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9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357188" y="285750"/>
            <a:ext cx="835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/>
              <a:t>М.Ю. Лермонтов искал женщину, способную понять и воспринимать его таким, какой он есть; ищет родную душу, ту единственную, которая будет ему помогать в нелегкие минуты, будет понимать, и уважать его</a:t>
            </a:r>
          </a:p>
        </p:txBody>
      </p:sp>
      <p:pic>
        <p:nvPicPr>
          <p:cNvPr id="39939" name="Picture 5" descr="ml_objects3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586">
            <a:off x="5916613" y="3430588"/>
            <a:ext cx="23844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6481762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Вместо заключения...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1285875"/>
            <a:ext cx="5643562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smtClean="0"/>
              <a:t>К сожалению, ему этого не удалось. Ни с одной женщиной он не связал жизнь свою брачными узами.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smtClean="0"/>
              <a:t>Любовь приносит ему горечь, разочарование и страдания!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pic>
        <p:nvPicPr>
          <p:cNvPr id="40964" name="Picture 5" descr="ml_objects3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586">
            <a:off x="6273800" y="1573213"/>
            <a:ext cx="23844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3" descr="Суш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093">
            <a:off x="244475" y="100013"/>
            <a:ext cx="15890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" descr="02 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4313"/>
            <a:ext cx="13573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 descr="Лопух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6289">
            <a:off x="4256088" y="495300"/>
            <a:ext cx="15398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11 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00500"/>
            <a:ext cx="1571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scherbato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14313"/>
            <a:ext cx="2286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Прямоугольник 9"/>
          <p:cNvSpPr>
            <a:spLocks noChangeArrowheads="1"/>
          </p:cNvSpPr>
          <p:nvPr/>
        </p:nvSpPr>
        <p:spPr bwMode="auto">
          <a:xfrm>
            <a:off x="1214438" y="3500438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3600" b="1" u="sng"/>
              <a:t>Сушкова Е. А.,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u="sng"/>
              <a:t> Иванова Н. Ф.,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u="sng"/>
              <a:t>Лопухина В. А.,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u="sng"/>
              <a:t>Щербатова М. 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u="sng"/>
              <a:t> Быховец Е. Г.</a:t>
            </a:r>
            <a:r>
              <a:rPr lang="ru-RU" altLang="ru-RU" sz="3600"/>
              <a:t> 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1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86920" y="0"/>
            <a:ext cx="5657080" cy="4267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М.Ю. Лермонтов – второй по величине поэт «золотого века» русской поэзии, в творчестве которого отразились основные черты эпохи, страстная, мятущаяся, наполненная противоречиями человеческая натура, вечное томление человеческого духа. </a:t>
            </a:r>
          </a:p>
        </p:txBody>
      </p:sp>
      <p:pic>
        <p:nvPicPr>
          <p:cNvPr id="61443" name="Picture 4" descr="lermontov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37941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8"/>
          <p:cNvSpPr>
            <a:spLocks noChangeArrowheads="1"/>
          </p:cNvSpPr>
          <p:nvPr/>
        </p:nvSpPr>
        <p:spPr bwMode="auto">
          <a:xfrm>
            <a:off x="251520" y="4509120"/>
            <a:ext cx="889248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alt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Казался ты и сумрачным и властным,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alt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Безумной вспышкой непреклонных сил: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alt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ты мечтал об </a:t>
            </a:r>
            <a:r>
              <a:rPr lang="ru-RU" alt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ангельски </a:t>
            </a:r>
            <a:r>
              <a:rPr lang="ru-RU" alt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прекрасном,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alt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демонски мятежное любил!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alt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В.Я. Брюсов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ru-RU" altLang="ru-RU" sz="20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altLang="ru-RU" sz="2000" dirty="0"/>
              <a:t>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6517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1438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«Родина» принадлежала к числу произведений наиболее ценимых Л.Н.Толстым.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    Стихотворение М.Ю. Лермонтова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положило начало литературной традиции, утвердив в русской поэзии жанр лирического раздумья о родине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, где мысль о ней нерасторжима с образами русской деревни и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35226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2286000" y="-5665788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0" y="642938"/>
            <a:ext cx="90011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Люблю отчизну я, но странною любовью!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Не победит ее рассудок мой.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Ни слава, купленная кровью,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Ни полный гордого доверия покой,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Ни темной старины заветные преданья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Не шевелят во мне отрадного мечтанья. 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/>
              <a:t>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28645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14313" y="642938"/>
            <a:ext cx="85010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/>
              <a:t>   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 Но я люблю -- за что, не знаю сам --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    Ее степей холодное молчанье,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    Ее лесов безбрежных колыханье,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Разливы рек ее, подобные морям;</a:t>
            </a:r>
          </a:p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Проселочным путем люблю скакать в телеге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И, взором медленным пронзая ночи тень,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Встречать по сторонам, вздыхая о ночлеге,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Дрожащие огни печальных деревень; 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5" descr="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" y="19968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1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8501063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         Люблю дымок спаленной жнивы,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         В степи ночующий обоз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         И на холме средь желтой нивы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         Чету белеющих берез.</a:t>
            </a:r>
          </a:p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С отрадой, многим незнакомой,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Я вижу полное гумно,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Избу, покрытую соломой,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С резными ставнями окно;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И в праздник, вечером росистым,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Смотреть до полночи готов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На пляску с топаньем и свистом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 Под говор пьяных мужичков.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23968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117475"/>
            <a:ext cx="77152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3600" i="1">
                <a:latin typeface="Times New Roman" pitchFamily="18" charset="0"/>
                <a:cs typeface="Times New Roman" pitchFamily="18" charset="0"/>
              </a:rPr>
              <a:t>«Родина» М.Ю. Лермонтова – это лирическое раздумье поэта о своем отношении к отчизне. Уже первые строки: </a:t>
            </a:r>
          </a:p>
          <a:p>
            <a:pPr algn="l"/>
            <a:r>
              <a:rPr lang="ru-RU" altLang="ru-RU" sz="3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Люблю отчизну я, но странною любовью!</a:t>
            </a:r>
            <a:br>
              <a:rPr lang="ru-RU" altLang="ru-RU" sz="3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победит ее рассудок мой.</a:t>
            </a:r>
          </a:p>
          <a:p>
            <a:pPr algn="l"/>
            <a:r>
              <a:rPr lang="ru-RU" altLang="ru-RU" sz="3600" i="1">
                <a:latin typeface="Times New Roman" pitchFamily="18" charset="0"/>
                <a:cs typeface="Times New Roman" pitchFamily="18" charset="0"/>
              </a:rPr>
              <a:t>- задают стихотворению интонацию эмоционального, глубоко личного лирического изъяснения и в то же время как бы вопроса самому себе. </a:t>
            </a:r>
          </a:p>
        </p:txBody>
      </p:sp>
    </p:spTree>
    <p:extLst>
      <p:ext uri="{BB962C8B-B14F-4D97-AF65-F5344CB8AC3E}">
        <p14:creationId xmlns:p14="http://schemas.microsoft.com/office/powerpoint/2010/main" val="15590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0" y="142875"/>
            <a:ext cx="892968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Прежде всего, с одной стороны, для него Россия – его Родина, где он родился и вырос. Такую Россию М.Ю. Лермонтов любил и прославлял.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   С другой стороны, он видел Россию как страну, в которой правит грубая, жестокая власть, подавляющая все человеческие стремления, а главное, народную волю.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двоякое понимание и отразилось в стихотворении «Родина». </a:t>
            </a:r>
          </a:p>
        </p:txBody>
      </p:sp>
    </p:spTree>
    <p:extLst>
      <p:ext uri="{BB962C8B-B14F-4D97-AF65-F5344CB8AC3E}">
        <p14:creationId xmlns:p14="http://schemas.microsoft.com/office/powerpoint/2010/main" val="23768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6439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Но помимо всего в стихотворении «Родина»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проявляется совершенно новая в лирическом творчестве М.Ю. Лермонтова крестьянская тема.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Фигура простого человека, разрастается в «Родине» в собирательный образ русского крестьянства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214813"/>
            <a:ext cx="3357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0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117475"/>
            <a:ext cx="864393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В "Родине" появляется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иной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, до той поры, может быть, не встречавшийся в русской поэзии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оттенок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. Поэт с первых же строк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говорит о "странной" любви к отчизне.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М.Ю. Лермонтов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выдвигает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нечто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необычное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, что приходится несколько раз подчеркнуть эту необычность: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"Люблю Отчизну я, но странною любовью", "но я люблю - за что, не знаю сам", "с отрадой, многим незнакомой". </a:t>
            </a:r>
          </a:p>
        </p:txBody>
      </p:sp>
    </p:spTree>
    <p:extLst>
      <p:ext uri="{BB962C8B-B14F-4D97-AF65-F5344CB8AC3E}">
        <p14:creationId xmlns:p14="http://schemas.microsoft.com/office/powerpoint/2010/main" val="22613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77152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какая-то исключительная любовь к России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, до конца как будто не понятая и самим поэтом. Ясно, однако, что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любовь эта проявляется по отношению к России народной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, крестьянской, к ее просторам и природе</a:t>
            </a:r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429125"/>
            <a:ext cx="7429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8582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Патриотическая тема в этом стихотворении приобрела уже лирический характер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  В стихотворении Лермонтов высказывает несколько иное патриотическое сознание. Он сразу же отличает чуждые ему формы патриотизма.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 равнодушен к славе, купленной кровью, к заветным преданиям. 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Постепенно поэт все больше переходит от обобщенной мысли к конкретной.</a:t>
            </a:r>
          </a:p>
        </p:txBody>
      </p:sp>
    </p:spTree>
    <p:extLst>
      <p:ext uri="{BB962C8B-B14F-4D97-AF65-F5344CB8AC3E}">
        <p14:creationId xmlns:p14="http://schemas.microsoft.com/office/powerpoint/2010/main" val="1822974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Но в стихотворении «Родина» М.Ю. Лермонтов высказывает еще более важную мысль: «Люблю отчизну я , но странною любовью». </a:t>
            </a:r>
          </a:p>
          <a:p>
            <a:pPr algn="l" eaLnBrk="1" hangingPunct="1"/>
            <a:r>
              <a:rPr lang="ru-RU" alt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чем же заключалась эта странность? </a:t>
            </a:r>
          </a:p>
          <a:p>
            <a:pPr algn="l" eaLnBrk="1" hangingPunct="1"/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любовь к своей родной стране носила у поэта столь противоречивый характер?</a:t>
            </a:r>
            <a:r>
              <a:rPr lang="ru-RU" altLang="ru-RU" sz="360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009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78681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Любовь поэта к России настоящая, взыскательная, глубокая. </a:t>
            </a:r>
          </a:p>
          <a:p>
            <a:pPr algn="l" eaLnBrk="1" hangingPunct="1"/>
            <a:endParaRPr lang="ru-RU" altLang="ru-RU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стихотворения - не любовь к родине как таковая, но размышление о странности этой любви, становится «пружиной» движения поэтической мысли, придавая стихотворению полемический и программный смысл</a:t>
            </a:r>
          </a:p>
        </p:txBody>
      </p:sp>
    </p:spTree>
    <p:extLst>
      <p:ext uri="{BB962C8B-B14F-4D97-AF65-F5344CB8AC3E}">
        <p14:creationId xmlns:p14="http://schemas.microsoft.com/office/powerpoint/2010/main" val="29840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00112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 утверждает свою любовь к России народной, крестьянской, к мощи и простору русской природы, отражающей душу народа, к русской земле, возделанной его трудом. </a:t>
            </a:r>
          </a:p>
          <a:p>
            <a:pPr algn="l" eaLnBrk="1" hangingPunct="1"/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Одним из первых М.Ю. Лермонтов признается, что любит Россию не за ее героическую историю, а за ее неповторимый облик, и в первую очередь – природу.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Именно после него символом России стала «чета белеющих берез».</a:t>
            </a:r>
          </a:p>
        </p:txBody>
      </p:sp>
    </p:spTree>
    <p:extLst>
      <p:ext uri="{BB962C8B-B14F-4D97-AF65-F5344CB8AC3E}">
        <p14:creationId xmlns:p14="http://schemas.microsoft.com/office/powerpoint/2010/main" val="7443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"Он подражал в стихах Пушкину и Байрону и вдруг написал нечто такое, где он никому не подражал, зато всем уже целый век хочется подражать ему. Но совершенно очевидно, что это невозможно, ибо он владеет тем, что у актера называют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«сотой интонацией».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слушается его, как змея заклинателя..."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62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885825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 «странной любви» развертывается в двух 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взаимосвязанных и вместе с тем контрастирующих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планах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необъяснимой холодности к тому, что составляет общепризнанно-высокий предмет патриотичного воодушевления («слава, купленная кровью»), противостоит столь же «непобедимая рассудком» привязанность к иному «лику» родины – простым картинам родной природы, русской деревни.</a:t>
            </a:r>
          </a:p>
        </p:txBody>
      </p:sp>
    </p:spTree>
    <p:extLst>
      <p:ext uri="{BB962C8B-B14F-4D97-AF65-F5344CB8AC3E}">
        <p14:creationId xmlns:p14="http://schemas.microsoft.com/office/powerpoint/2010/main" val="6585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Сложная полнота и расчлененность отношения лирического героя «Родины» к своей стране обнаруживается и в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композиции стихотворения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Родина представляется поэтом как некое единство, к которому герой обращает свои мысли и чувства.</a:t>
            </a: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572000"/>
            <a:ext cx="78581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9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14313" y="285750"/>
            <a:ext cx="87868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В лирическом «я» данного стихотворения трудно обозначить простого человека, хотя герой «Родины» ездит проселочными путями в простонародной телеге.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Но зато в герое этого стихотворения как бы бледнеют и стираются те особенности, которые отделяют его от спутника – человека из народа.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этом образ героя вписан в образ родной земли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15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001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лирического героя этого стихотворения важна его родина, в ней он ищет свои идеалы, и именно в ней он видит простую, искреннюю и естественную жизнь, и герой хочет слиться с этой жизнью, хочет стать частью огромного целого – своей Родины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eaLnBrk="1" hangingPunct="1"/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alt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357688"/>
            <a:ext cx="78581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285750" y="214313"/>
            <a:ext cx="83581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Лирический герой М.Ю. Лермонтова едет по проселочным путям, засматривается на желтые нивы, на крытые соломой избы ее деревень, долго и сочувственно вглядывается в картину народного веселья.</a:t>
            </a:r>
          </a:p>
        </p:txBody>
      </p:sp>
      <p:pic>
        <p:nvPicPr>
          <p:cNvPr id="24579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357688"/>
            <a:ext cx="78581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9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90011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Именно поэтому в стихотворении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возникает образ русской деревни, дорогой автору,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но бесконечно далекий от романтических образов ранних произведений. </a:t>
            </a:r>
          </a:p>
          <a:p>
            <a:pPr algn="l" eaLnBrk="1" hangingPunct="1"/>
            <a:endParaRPr lang="ru-RU" altLang="ru-RU" sz="360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М.Ю. Лермонтова родина – в жизни народа, в его простом быту,разнообразные детали которого поэт как бы перебирает в памяти «с отрадой» и любовью. </a:t>
            </a:r>
          </a:p>
        </p:txBody>
      </p:sp>
    </p:spTree>
    <p:extLst>
      <p:ext uri="{BB962C8B-B14F-4D97-AF65-F5344CB8AC3E}">
        <p14:creationId xmlns:p14="http://schemas.microsoft.com/office/powerpoint/2010/main" val="30391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87868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М.Ю. Лермонтов не видит недостатков крестьянской жизни.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 описывает сельскую жизнь слегка идеализируя ее, он не описывает ни тяжелый и изнурительный крестьянский труд, ни тяжелое положение самих крестьян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В крестьянской жизни лирического героя данного стихотворения привлекает сплоченность и общность,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то, что в этой жизни нет места одиночеству. </a:t>
            </a:r>
          </a:p>
        </p:txBody>
      </p:sp>
    </p:spTree>
    <p:extLst>
      <p:ext uri="{BB962C8B-B14F-4D97-AF65-F5344CB8AC3E}">
        <p14:creationId xmlns:p14="http://schemas.microsoft.com/office/powerpoint/2010/main" val="13254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9296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Стихотворение «Родина» явилось одним из лучших образцов патриотической лирики.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в «Родине» деревня взята в ином аспекте – как поэтическое воплощение отчизны, ее символическое средоточие патриотического чувства автора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357688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8681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/>
              <a:t>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Вместе с тем у автора – героя данного стихотворения, нет той «мировой скорби», которая лишь по-своему происхождению связана с мрачной оценкой окружающей действительности, но по смыслу распространяется на всю действительность эпохи. </a:t>
            </a:r>
            <a:r>
              <a:rPr lang="ru-RU" alt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содержании «Родины» нет ни «мировой», ни какой-либо другой скорб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altLang="ru-RU" sz="32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Оттенок грусти, присутствующий в восприятии родной земли, вполне сочетается здесь с общим жизнеутверждающим и светлым фоном.</a:t>
            </a:r>
          </a:p>
        </p:txBody>
      </p:sp>
    </p:spTree>
    <p:extLst>
      <p:ext uri="{BB962C8B-B14F-4D97-AF65-F5344CB8AC3E}">
        <p14:creationId xmlns:p14="http://schemas.microsoft.com/office/powerpoint/2010/main" val="6729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5725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человек, страдающий под бременем общей для русского народа беды и живущий большими мыслями о России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eaLnBrk="1" hangingPunct="1"/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Лирический герой наделен способностью страдать, и понимать свое страдание.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429000"/>
            <a:ext cx="22145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0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Лермонтов, по словам </a:t>
            </a:r>
            <a:r>
              <a:rPr lang="ru-RU" sz="3600" dirty="0" smtClean="0"/>
              <a:t>Белинского</a:t>
            </a:r>
            <a:r>
              <a:rPr lang="ru-RU" sz="3600" dirty="0"/>
              <a:t>, </a:t>
            </a:r>
            <a:r>
              <a:rPr lang="ru-RU" sz="3600" dirty="0" smtClean="0"/>
              <a:t>- </a:t>
            </a:r>
            <a:r>
              <a:rPr lang="ru-RU" sz="3600" dirty="0"/>
              <a:t>"поэт совсем другой эпохи", "его поэзия </a:t>
            </a:r>
            <a:r>
              <a:rPr lang="ru-RU" sz="3600" dirty="0" smtClean="0"/>
              <a:t>- </a:t>
            </a:r>
            <a:r>
              <a:rPr lang="ru-RU" sz="3600" dirty="0"/>
              <a:t>совсем новое звено в цепи исторического развития нашего общества".</a:t>
            </a:r>
          </a:p>
        </p:txBody>
      </p:sp>
      <p:pic>
        <p:nvPicPr>
          <p:cNvPr id="4" name="Picture 5" descr="por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059832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783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357188" y="428625"/>
            <a:ext cx="8572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У М.Ю. Лермонтова в стихотворении «Родина»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контрастные темы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, из которых первая (тема официальной России) дается в традиционных поэтических формах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«Слава купленная кровью», «Темной старины заветные преданья». </a:t>
            </a:r>
          </a:p>
        </p:txBody>
      </p:sp>
    </p:spTree>
    <p:extLst>
      <p:ext uri="{BB962C8B-B14F-4D97-AF65-F5344CB8AC3E}">
        <p14:creationId xmlns:p14="http://schemas.microsoft.com/office/powerpoint/2010/main" val="42242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8572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Построение стихотворения отмечено высоким искусством лирической композиции. </a:t>
            </a:r>
          </a:p>
          <a:p>
            <a:pPr algn="l" eaLnBrk="1" hangingPunct="1"/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В стихотворении создан живой образ России, основное содержание которого – русская природа и народная жизнь. 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714750"/>
            <a:ext cx="22145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42875" y="285750"/>
            <a:ext cx="83581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Лирическое переживание вызвано простым пейзажем, неброским, но по-своему живописным, способным затронуть самые тонкие струны души. Поэт даёт 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общее изображение русской природы, </a:t>
            </a:r>
            <a:r>
              <a:rPr lang="ru-RU" alt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большой мир России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786188"/>
            <a:ext cx="22145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501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Затем выступают частные, приближенные к герою-наблюдателю детали пейзажа, непосредственно связанные с народным бытом. </a:t>
            </a: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285750" y="3071813"/>
            <a:ext cx="7643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Люблю дымок спаленной жнивы,</a:t>
            </a:r>
            <a:b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степи ночующий обоз,</a:t>
            </a:r>
            <a:b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холме средь желтой нивы</a:t>
            </a:r>
            <a:b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Чету белеющих берез.</a:t>
            </a:r>
          </a:p>
        </p:txBody>
      </p:sp>
    </p:spTree>
    <p:extLst>
      <p:ext uri="{BB962C8B-B14F-4D97-AF65-F5344CB8AC3E}">
        <p14:creationId xmlns:p14="http://schemas.microsoft.com/office/powerpoint/2010/main" val="19105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77866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Наконец, в финале появляется картина сельского праздника – «пляска с топаньем и свистом под говор пьяных мужичков», на которую поэт-путешественник «смотреть до полночи готов». </a:t>
            </a:r>
          </a:p>
        </p:txBody>
      </p:sp>
    </p:spTree>
    <p:extLst>
      <p:ext uri="{BB962C8B-B14F-4D97-AF65-F5344CB8AC3E}">
        <p14:creationId xmlns:p14="http://schemas.microsoft.com/office/powerpoint/2010/main" val="19391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5010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Развитие темы родины от широкого плана к более узкому, напоминает «опрокинутую пирамиду» , и поддерживается лексикой стихотворения. Основанию этой пирамиды соответствуют наиболее общие суждения о родине.</a:t>
            </a:r>
          </a:p>
        </p:txBody>
      </p:sp>
    </p:spTree>
    <p:extLst>
      <p:ext uri="{BB962C8B-B14F-4D97-AF65-F5344CB8AC3E}">
        <p14:creationId xmlns:p14="http://schemas.microsoft.com/office/powerpoint/2010/main" val="19243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В конце второй и в третьей строфе на смену предшествующим обобщениям появляются частные, приближенные к герою-наблюдателю аспекты пейзажа, непосредственно связанного с народным бытом («спаленная жнива», «проселочный путь», «в степи ночующий обоз», полное гумно» и так далее). Здесь начинается крупный план, малая область русского мира. И представление о герое, которого обступает этот малый мир, к середине стихотворения становится как бы вещественней, осязаемей.</a:t>
            </a:r>
          </a:p>
        </p:txBody>
      </p:sp>
    </p:spTree>
    <p:extLst>
      <p:ext uri="{BB962C8B-B14F-4D97-AF65-F5344CB8AC3E}">
        <p14:creationId xmlns:p14="http://schemas.microsoft.com/office/powerpoint/2010/main" val="4516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900112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Наконец, в финале возникают образы мужиков – обитателей «печальных деревень». Все эти лики родины горячо утверждаются автором – скрывающимся под маской лирического героя стихотворения. В зависимости от них он является, по мере движения стиха, и философом, обобщающим свое отношение к России, и путешественником, созерцающим ее природу и с любовью наблюдающим жизнь ее народа.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8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85725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Следует отметить, что тематическое развитие «Родины» - от «широкого» к «узкому», от «большого» к «малому», от философии к картинам природы и человеческой жизни – определяется языком и метром стихотворения. Характерно в стихотворении развитие лирической мысли от абстрактных представлений к конкретно-бытовым образам</a:t>
            </a:r>
          </a:p>
        </p:txBody>
      </p:sp>
    </p:spTree>
    <p:extLst>
      <p:ext uri="{BB962C8B-B14F-4D97-AF65-F5344CB8AC3E}">
        <p14:creationId xmlns:p14="http://schemas.microsoft.com/office/powerpoint/2010/main" val="13816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643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Стихотворение «Родина» состоит из трех строф. В первой строфе поэт размышляет о России в целом, о России как об огромной прекрасной стране. В связи с этим преобладают обобщающие или отвлеченные слова: отчизна, рассудок, слава, доверие, мечтанье, старина</a:t>
            </a:r>
            <a:r>
              <a:rPr lang="ru-RU" altLang="ru-RU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44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задания к следующему уроку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1.Жажда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борьбы 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 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гармонии мира в лирике Лермонтова.</a:t>
            </a:r>
          </a:p>
          <a:p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2.Поэт-избранник </a:t>
            </a:r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поэт-пророк в лирике Лермонтова. </a:t>
            </a:r>
          </a:p>
          <a:p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3."Я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теперь никого не люблю..." Любовь-страдание в лирике Лермонтова.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4.Осмысление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судьбы своей родины и своего поколения в творчестве Лермонтова.</a:t>
            </a:r>
          </a:p>
        </p:txBody>
      </p:sp>
    </p:spTree>
    <p:extLst>
      <p:ext uri="{BB962C8B-B14F-4D97-AF65-F5344CB8AC3E}">
        <p14:creationId xmlns:p14="http://schemas.microsoft.com/office/powerpoint/2010/main" val="2918537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8786813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Слова, относящиеся ко второй строфе, охватывают объекты более широкого масштаба: степи, леса, реки, проселочный путь, деревни. Содержание этих словесных символов, если брать порознь, еще слабо индивидуализировано, хотя каждый из них и насыщен ассоциациями (образы степей, лесов, рек вызывают мысли о просторе и могуществе). Но величие России подчеркивается еще и благодаря возникающему в стихотворении мотиву необъятного пространства: </a:t>
            </a:r>
          </a:p>
        </p:txBody>
      </p:sp>
    </p:spTree>
    <p:extLst>
      <p:ext uri="{BB962C8B-B14F-4D97-AF65-F5344CB8AC3E}">
        <p14:creationId xmlns:p14="http://schemas.microsoft.com/office/powerpoint/2010/main" val="15961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142875" y="928688"/>
            <a:ext cx="86439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Ее степей холодное молчанье,</a:t>
            </a:r>
            <a:br>
              <a:rPr lang="ru-RU" altLang="ru-RU" sz="40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Ее лесов безбрежных колыханье,</a:t>
            </a:r>
            <a:br>
              <a:rPr lang="ru-RU" altLang="ru-RU" sz="40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Разливы рек ее, подобные морям…</a:t>
            </a:r>
          </a:p>
        </p:txBody>
      </p:sp>
    </p:spTree>
    <p:extLst>
      <p:ext uri="{BB962C8B-B14F-4D97-AF65-F5344CB8AC3E}">
        <p14:creationId xmlns:p14="http://schemas.microsoft.com/office/powerpoint/2010/main" val="8445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2153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Объекты, представленные словарем третьей строфы, не только материальны, но и более локальны, ограничены, они – представляют собой лишь частности общей картины и недаром обозначены преимущественно словами единственного числа (по сравнению со второй строфой, в которой преобладало множественное число): обоз, нива, чета берез, изба, гумно. </a:t>
            </a:r>
          </a:p>
        </p:txBody>
      </p:sp>
    </p:spTree>
    <p:extLst>
      <p:ext uri="{BB962C8B-B14F-4D97-AF65-F5344CB8AC3E}">
        <p14:creationId xmlns:p14="http://schemas.microsoft.com/office/powerpoint/2010/main" val="37837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142875" y="285750"/>
            <a:ext cx="8786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Метрическая мера к концу стихотворения также изменяется: вслед за торжественно плавными, задумчивыми, замедленными шестистопными и пятистопными ямбами первой и второй строфы появляется четырехстопный ямб, выделяющий здесь переход к простому и обыденному тону, которым как бы подготовляется образ пляшущих мужиков.</a:t>
            </a:r>
          </a:p>
        </p:txBody>
      </p:sp>
    </p:spTree>
    <p:extLst>
      <p:ext uri="{BB962C8B-B14F-4D97-AF65-F5344CB8AC3E}">
        <p14:creationId xmlns:p14="http://schemas.microsoft.com/office/powerpoint/2010/main" val="39195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Стихотворение написано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разностопным ямбом.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Возможно, эта особенность связана с композицией произведения. Первая строфа, посвященная размышлениям поэта о своей «странной любви» к отечеству, звучит торжественно и размеренно.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Отчасти это происходит благодаря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использованию инверсии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: «люблю отчизну я», « не победит ее рассудок мой». </a:t>
            </a:r>
          </a:p>
        </p:txBody>
      </p:sp>
    </p:spTree>
    <p:extLst>
      <p:ext uri="{BB962C8B-B14F-4D97-AF65-F5344CB8AC3E}">
        <p14:creationId xmlns:p14="http://schemas.microsoft.com/office/powerpoint/2010/main" val="35175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64393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В этой строфе присутствует </a:t>
            </a:r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пяти- и шестистопный ямб. Вторая строфа написана трехстопным ямбом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, и потому язык, которым поэт говорит о русской деревне, прост и легок. </a:t>
            </a:r>
          </a:p>
          <a:p>
            <a:pPr algn="l" eaLnBrk="1" hangingPunct="1"/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Лексика стихотворения, также разнообразна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: в начале стихотворения – литературно-книжная («рассудок», «слава, купленная кровью») и в последней части она сменяется простой разговорной речью («скакать в телеге», «дымок жнивы», «говор пьяных мужичков»).</a:t>
            </a:r>
          </a:p>
        </p:txBody>
      </p:sp>
    </p:spTree>
    <p:extLst>
      <p:ext uri="{BB962C8B-B14F-4D97-AF65-F5344CB8AC3E}">
        <p14:creationId xmlns:p14="http://schemas.microsoft.com/office/powerpoint/2010/main" val="6598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79295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/>
              <a:t> 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М.Ю. Лермонтов в данном стихотворении отказывается от романтических идеалов, сомневается в них и находит очарование в реальности, обыкновенной жизни таких же обыкновенных, простых людей.</a:t>
            </a:r>
          </a:p>
        </p:txBody>
      </p:sp>
      <p:pic>
        <p:nvPicPr>
          <p:cNvPr id="47107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357688"/>
            <a:ext cx="72151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84296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Стихотворение «Родина» композиционно делится на две части. Первая часть намного короче второй, и в ней лирический герой говорит о своей любви к родине, такой странной и непонятной. Вторая часть стихотворения посвящена описанию той отчизны, той родной земли, которую ценит лирический герой</a:t>
            </a:r>
            <a:r>
              <a:rPr lang="ru-RU" altLang="ru-RU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83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И именно во второй части описано все, что так дорого и близко его сердцу: степи, леса, реки, « огни…деревень», «дымок спаленной жнивы», чета берез, изба, «полное гумно». Эти части стихотворения как бы противопоставляются друг другу.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30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142875" y="142875"/>
            <a:ext cx="8572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Также для усиления впечатления о мощи России используется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гипербола: 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разливы рек подобны морям. Кроме того, М.Ю. Лермонтов использует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аллитерацию.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Сонорные согласные придают особую поэтичность звучанию строк о России. Также поэтическое звучание придают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анафора и эпифора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009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первого десятилетия после декабристского восстания главным в общественной жизни России было подавление свободомыслия. Это было время тяжелейшей политической реакции, утверждения нового цензурного устава, расправы с освободительным движением в Европе. Вместе с тем в 30--40 гг.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в русской общественной мысли разгораются философские, религиозно-исторические и литературные дискуссии, которые отражаются в оживленной журналистике. Религиозные "Философические письма" Чаадаева сказали миру правду о причинах отсутствия свободы и благоденствия в России. Это стало началом идеологических споров между славянофилами и западниками.</a:t>
            </a:r>
          </a:p>
        </p:txBody>
      </p:sp>
    </p:spTree>
    <p:extLst>
      <p:ext uri="{BB962C8B-B14F-4D97-AF65-F5344CB8AC3E}">
        <p14:creationId xmlns:p14="http://schemas.microsoft.com/office/powerpoint/2010/main" val="3148169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285750" y="571500"/>
            <a:ext cx="86439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Ни слава, купленная кровью,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Ни полный гордого доверия покой,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Ни темной старины заветные преданья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Не шевелят во мне отрадного мечтанья.</a:t>
            </a:r>
          </a:p>
          <a:p>
            <a:pPr algn="l"/>
            <a:r>
              <a:rPr lang="ru-RU" alt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l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Ее степей холодное молчанье,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Ее лесов безбрежных колыханье… </a:t>
            </a:r>
          </a:p>
        </p:txBody>
      </p:sp>
    </p:spTree>
    <p:extLst>
      <p:ext uri="{BB962C8B-B14F-4D97-AF65-F5344CB8AC3E}">
        <p14:creationId xmlns:p14="http://schemas.microsoft.com/office/powerpoint/2010/main" val="9084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Изображая деревню, М.Ю. Лермонтов использует все ту же </a:t>
            </a:r>
            <a:r>
              <a:rPr lang="ru-RU" alt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аллитерацию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, эпитеты</a:t>
            </a:r>
          </a:p>
          <a:p>
            <a:pPr algn="l" eaLnBrk="1" hangingPunct="1"/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желтая нива, резные ставни, «вечером росистым», «пьяных мужичков»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и так далее), а также </a:t>
            </a:r>
            <a:r>
              <a:rPr lang="ru-RU" alt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олицетворения</a:t>
            </a:r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« печальных деревень», «ночующий обоз».</a:t>
            </a:r>
          </a:p>
          <a:p>
            <a:pPr algn="l" eaLnBrk="1" hangingPunct="1"/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Благодаря олицетворению деревня сама, словно оживает, обретает душу.</a:t>
            </a:r>
          </a:p>
        </p:txBody>
      </p:sp>
    </p:spTree>
    <p:extLst>
      <p:ext uri="{BB962C8B-B14F-4D97-AF65-F5344CB8AC3E}">
        <p14:creationId xmlns:p14="http://schemas.microsoft.com/office/powerpoint/2010/main" val="2182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0106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Следует добавить, что простота или сложность звучания зависит также и от употребляемых поэтом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видов рифмовки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. Например, в первой строфе произведения присутствует как перекрестная, так и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парная и кольцевая рифмы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, а в последней строфе мы сталкиваемся только с перекрестной рифмой. </a:t>
            </a:r>
          </a:p>
        </p:txBody>
      </p:sp>
    </p:spTree>
    <p:extLst>
      <p:ext uri="{BB962C8B-B14F-4D97-AF65-F5344CB8AC3E}">
        <p14:creationId xmlns:p14="http://schemas.microsoft.com/office/powerpoint/2010/main" val="1911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Также в стихотворении появляется мотив дороги: « проселочным путем люблю скакать в телеге…» </a:t>
            </a:r>
            <a:r>
              <a:rPr lang="ru-RU" altLang="ru-RU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 дороги помогает создать единый образ деревни, открывая ее панораму: «Дрожащие огни печальных деревень».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endParaRPr lang="ru-RU" alt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142875" y="357188"/>
            <a:ext cx="850106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1841 г… новое изгнание …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М.Ю. Лермонтов уезжал на Кавказ в угрюмом настроении. </a:t>
            </a:r>
            <a:r>
              <a:rPr lang="ru-RU" altLang="ru-RU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чувствовал, что его посылают на верную гибель.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Гнев, ярость, презрение владели его рукой, когда он писал знаменитые строки: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9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3"/>
          <p:cNvSpPr>
            <a:spLocks noChangeArrowheads="1"/>
          </p:cNvSpPr>
          <p:nvPr/>
        </p:nvSpPr>
        <p:spPr bwMode="auto">
          <a:xfrm>
            <a:off x="285750" y="571500"/>
            <a:ext cx="8572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Прощай, немытая Россия,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Страна рабов, страна господ,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И вы, мундиры голубые,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И ты, им преданный народ.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Быть может, за стеной Кавказа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Укроюсь от твоих пашей,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От их всевидящего глаза,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От их всеслышащих ушей.</a:t>
            </a:r>
          </a:p>
        </p:txBody>
      </p:sp>
    </p:spTree>
    <p:extLst>
      <p:ext uri="{BB962C8B-B14F-4D97-AF65-F5344CB8AC3E}">
        <p14:creationId xmlns:p14="http://schemas.microsoft.com/office/powerpoint/2010/main" val="29951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286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«Прощай, немытая Россия!»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В этом произведении прозвучало оскорбительно-дерзкое, и вместе с тем проникнутое глубокой душевной болью определение родной страны – "немытая Россия". </a:t>
            </a:r>
          </a:p>
          <a:p>
            <a:pPr algn="l" eaLnBrk="1" hangingPunct="1"/>
            <a:r>
              <a:rPr lang="ru-RU" altLang="ru-RU" sz="3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Такого русская литература еще не произносила!</a:t>
            </a:r>
          </a:p>
        </p:txBody>
      </p:sp>
    </p:spTree>
    <p:extLst>
      <p:ext uri="{BB962C8B-B14F-4D97-AF65-F5344CB8AC3E}">
        <p14:creationId xmlns:p14="http://schemas.microsoft.com/office/powerpoint/2010/main" val="22750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79295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идея стихотворения 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неприятие всех сторон русской действительности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находит свое выражение в образной системе, выступающей как форма поэтической мысли.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endParaRPr lang="ru-RU" alt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8715375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В качестве средств организации языковых элементов в единую образную систему </a:t>
            </a:r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Лермонтов использовал различные поэтические способы и приемы, одним из которых является антитеза.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Композиция стихотворения строится на принципе противопоставления двух его частей-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“в первой строфе объектированная констатация реальности, вторая повернута в план “ субъективный”, здесь все окрашено присутствием лирического “я” (“сокроюсь”)”.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929688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Единство стихотворения создается общим идейно-эмоциональным и ритмико-интонационным настроем, а также структурной связью частей. </a:t>
            </a:r>
          </a:p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   С эмоционально окрашенным словом </a:t>
            </a:r>
            <a:r>
              <a:rPr lang="ru-RU" alt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“прощай”,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являющемся зачином стихотворения, </a:t>
            </a:r>
            <a:r>
              <a:rPr lang="ru-RU" alt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тесно связан образ лирического “Я”.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  Перефразируя “мундиров голубых” из первой строфы “пашами” во второй, автор </a:t>
            </a:r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усиливает образ деспотической действительности “немытой России”.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9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 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творчестве Лермонтова запечатлены мысли и настроения эпохи 30-х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поэта можно условно разделить на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периода: 1828--1836 гг. и 1837--1841 гг.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 -- 1837 год, год гибели Пушкина.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ранней лирике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 начинают звучать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мотивы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свободолюбивые настроения ("Жалобы турка", "Желание").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декабристского восстания обусловило мотивы тоски, подавленности, уныния. </a:t>
            </a:r>
            <a:endParaRPr lang="ru-RU" sz="3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раннего Лермонтова оказали романтические настроения Байрона.</a:t>
            </a:r>
          </a:p>
        </p:txBody>
      </p:sp>
    </p:spTree>
    <p:extLst>
      <p:ext uri="{BB962C8B-B14F-4D97-AF65-F5344CB8AC3E}">
        <p14:creationId xmlns:p14="http://schemas.microsoft.com/office/powerpoint/2010/main" val="35523865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5010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Предметом поэтического осмысления в стихотворении являются не отдельные стороны русской жизни, а все самодержавно –крепостническое общество николаевской России. 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Основную смысловую и эмоциональную нагрузку несет первая строка- “Прощай немытая Россия.” </a:t>
            </a:r>
          </a:p>
        </p:txBody>
      </p:sp>
    </p:spTree>
    <p:extLst>
      <p:ext uri="{BB962C8B-B14F-4D97-AF65-F5344CB8AC3E}">
        <p14:creationId xmlns:p14="http://schemas.microsoft.com/office/powerpoint/2010/main" val="21630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0" y="117475"/>
            <a:ext cx="8786813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Оскорбительно-дерзкое определение (“немытая”) официальной России усугубляется и усиливается в следующих строках. В контрастном противопоставлении “мундиров голубых” и “им преданного народа”. Все это вместе взятое,- “крепостное рабство, жандармский произвол и жалкая “преданность” ему- передает в поэтической формуле Лермонтова как нечто единое, чему он говорит решительное “прощай”. </a:t>
            </a:r>
          </a:p>
        </p:txBody>
      </p:sp>
    </p:spTree>
    <p:extLst>
      <p:ext uri="{BB962C8B-B14F-4D97-AF65-F5344CB8AC3E}">
        <p14:creationId xmlns:p14="http://schemas.microsoft.com/office/powerpoint/2010/main" val="38932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786813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Эта формула предопределяет </a:t>
            </a:r>
            <a:r>
              <a:rPr lang="ru-RU" altLang="ru-RU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синтаксическую организацию и тональность стихотворной реч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и.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Каждая строфа состоит из одного простого осложненного предложения: первое осложнено риторическими обращениями, а второе-однородными членами и вводным словом.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Одно </a:t>
            </a:r>
            <a:r>
              <a:rPr lang="ru-RU" altLang="ru-RU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делает строфы в интонационном отношении более напряженными.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0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5725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Интонационное напряжение усиливается введением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инверсии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, нарушающей прямой порядок расположения слов, который является доминирующим в стихотворении. </a:t>
            </a: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Инверсирован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ы две последние строки первой строфы: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вы, мундиры голубые,</a:t>
            </a:r>
            <a:br>
              <a:rPr lang="ru-RU" altLang="ru-RU" sz="3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ты, им преданный народ</a:t>
            </a:r>
            <a:r>
              <a:rPr lang="ru-RU" altLang="ru-RU" i="1">
                <a:solidFill>
                  <a:srgbClr val="C00000"/>
                </a:solidFill>
              </a:rPr>
              <a:t>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9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750093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Обычно прямой порядок слов в строке придает речи плавность, делает речь ровной в интонационном отношении. Однако это не наблюдается в тексте стихотворения благодаря </a:t>
            </a:r>
            <a:r>
              <a:rPr lang="ru-RU" altLang="ru-RU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синтаксическим параллелизмам, лексическим повторам, вводным словам и переносам: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Страна рабов, страна господ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algn="l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повтор и внутристрочный  параллелизм</a:t>
            </a:r>
            <a:br>
              <a:rPr lang="ru-RU" alt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вы, мундиры голубые</a:t>
            </a:r>
            <a:b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ты, им преданный наро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д } </a:t>
            </a:r>
          </a:p>
          <a:p>
            <a:pPr algn="l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повтор и синтаксический параллелизм</a:t>
            </a:r>
            <a:br>
              <a:rPr lang="ru-RU" altLang="ru-RU" sz="2800">
                <a:latin typeface="Times New Roman" pitchFamily="18" charset="0"/>
                <a:cs typeface="Times New Roman" pitchFamily="18" charset="0"/>
              </a:rPr>
            </a:b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Повышение интонационной напряженности приходятся на такие фрагменты стихотворения, которые в смысловом отношении весьма существенны: в первой строфе контрастные образы “немытой России” (страна рабов, страна господ; мундиры голубые и им преданный народ), во второй строфе образ жандармов в качестве “пашей”, а также образ страдающего, негодующего лирического героя, предполагавшего освободиться от “всевидящего глаза” и “всеслышащих ушей” деспотических “мундиров голубых”.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1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429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Размещение повторов и параллелизмов, выступающих как главное средство создания экспрессивности, определяет постепенное нарастание эмоциональной напряженности к концу стихотворения.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endParaRPr lang="ru-RU" alt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429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Особое положение  принадлежит </a:t>
            </a:r>
            <a:r>
              <a:rPr lang="ru-RU" altLang="ru-RU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лексике: она создает смысловую, понятийную основу художественных образов, а также определенные стилевые эффекты, которые придают стихотворению ту или иную тональность.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2728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4296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Лексическая материя стихотворения образуется 32 словами, из которых 12 существительных, 5 прилагательных, 1 глагол, 6 местоимений, 2 союза, 4 предлога, 2 модальных слова.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В нем авторские фразеологизмы представлены </a:t>
            </a:r>
            <a:r>
              <a:rPr lang="ru-RU" altLang="ru-RU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перифразами “немытая Россия” и “мундиры голубые”.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91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3"/>
          <p:cNvSpPr>
            <a:spLocks noChangeArrowheads="1"/>
          </p:cNvSpPr>
          <p:nvPr/>
        </p:nvSpPr>
        <p:spPr bwMode="auto">
          <a:xfrm>
            <a:off x="285750" y="214313"/>
            <a:ext cx="82153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Лермонтов, свободный и гордый человек, не мог жить в "стране рабов, стране господ", быть под постоянным надзором властей.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  И в то же время, </a:t>
            </a:r>
            <a:r>
              <a:rPr lang="ru-RU" altLang="ru-RU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ненавидел Россию безропотную, покорную, где царили беззаконие и произвол.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endParaRPr lang="ru-RU" alt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зрелой лирике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 звучат идеи, связанные с русской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общественно-политической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мыслью этого периода (Пушкин, Чаадаев, Белинский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стихи, размышления о судьбе своего поколения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усиливаются мотивы разочарования и одиночества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трагической любви,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философское осмысление поэтического призвания и высокого предназначения поэзии.</a:t>
            </a:r>
          </a:p>
        </p:txBody>
      </p:sp>
    </p:spTree>
    <p:extLst>
      <p:ext uri="{BB962C8B-B14F-4D97-AF65-F5344CB8AC3E}">
        <p14:creationId xmlns:p14="http://schemas.microsoft.com/office/powerpoint/2010/main" val="12817929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1"/>
          <p:cNvSpPr>
            <a:spLocks noChangeArrowheads="1"/>
          </p:cNvSpPr>
          <p:nvPr/>
        </p:nvSpPr>
        <p:spPr bwMode="auto">
          <a:xfrm>
            <a:off x="214313" y="242888"/>
            <a:ext cx="8501062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Эпитетом </a:t>
            </a:r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немытая Россия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(т.е.отсталая, неразвитая, нецивилизованная); </a:t>
            </a:r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преданный народ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(т.е. выражающий духовное рабство), 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отрицательная экспрессия, заключенная в этих словах, </a:t>
            </a:r>
            <a:r>
              <a:rPr lang="ru-RU" altLang="ru-RU" sz="32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передает жгучую ненависть лирического героя к насильникам и соответствует общему эмоциональному тону стихотворения.</a:t>
            </a:r>
            <a:r>
              <a:rPr lang="ru-RU" altLang="ru-RU" i="1">
                <a:solidFill>
                  <a:srgbClr val="0070C0"/>
                </a:solidFill>
              </a:rPr>
              <a:t/>
            </a:r>
            <a:br>
              <a:rPr lang="ru-RU" altLang="ru-RU" i="1">
                <a:solidFill>
                  <a:srgbClr val="0070C0"/>
                </a:solidFill>
              </a:rPr>
            </a:br>
            <a:endParaRPr lang="ru-RU" altLang="ru-RU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010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Единственный </a:t>
            </a:r>
            <a:r>
              <a:rPr lang="ru-RU" altLang="ru-RU" sz="3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глагол (сокроюсь)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вместе с модальным словом (быть может) является связующим звеном текста. </a:t>
            </a:r>
            <a:r>
              <a:rPr lang="ru-RU" altLang="ru-RU" sz="3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вводит образ страдающего лирического героя</a:t>
            </a: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, который говорит “прощай” всей “немытой России” и предполагает освободиться от преследования “пашей” за стеной Кавказа”. 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6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В тексте наблюдаются в основном слова </a:t>
            </a:r>
            <a:r>
              <a:rPr lang="ru-RU" altLang="ru-RU" sz="32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высокого книжного стиля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прощай, преданный, сокроюсь, всевидящий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и др. сюда относится также и </a:t>
            </a:r>
            <a:r>
              <a:rPr lang="ru-RU" alt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экзотизм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-паша) и </a:t>
            </a:r>
            <a:r>
              <a:rPr lang="ru-RU" alt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нейтральные слова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(ты, вы, твоих, страна, глаз, уши и др.).</a:t>
            </a:r>
          </a:p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Независимо от стилистической принадлежности </a:t>
            </a:r>
            <a:r>
              <a:rPr lang="ru-RU" altLang="ru-RU" sz="32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 слова приобретают в тексте эмоциональную оценку отрицательной иронической окраски.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3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3"/>
          <p:cNvSpPr>
            <a:spLocks noChangeArrowheads="1"/>
          </p:cNvSpPr>
          <p:nvPr/>
        </p:nvSpPr>
        <p:spPr bwMode="auto">
          <a:xfrm>
            <a:off x="285750" y="500063"/>
            <a:ext cx="85725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 i="1">
                <a:latin typeface="Times New Roman" pitchFamily="18" charset="0"/>
                <a:cs typeface="Times New Roman" pitchFamily="18" charset="0"/>
              </a:rPr>
              <a:t>На фоне высоких книжных и нейтральных слов “горит ярким блеском лишь один </a:t>
            </a:r>
            <a:r>
              <a:rPr lang="ru-RU" altLang="ru-RU" sz="32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разговорный эпитет немытая Россия” , который несет большую эмоциональную и смысловую нагрузку.</a:t>
            </a:r>
            <a:r>
              <a:rPr lang="ru-RU" altLang="ru-RU" sz="3200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i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i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Сочетанием слов с различной эмоциональной и стилистической окраской создается в стихотворении патетически-изобличительный характер.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1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0" y="357188"/>
            <a:ext cx="82867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Стихотворение “Прощай…” </a:t>
            </a:r>
          </a:p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написано </a:t>
            </a:r>
            <a: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четырехстопным ямбом </a:t>
            </a:r>
            <a:br>
              <a:rPr lang="ru-RU" alt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чередующейся мужской и женской рифмой с цензурой, разбивающей каждую строку на две половины:</a:t>
            </a:r>
            <a:r>
              <a:rPr lang="ru-RU" altLang="ru-RU" sz="3600"/>
              <a:t/>
            </a:r>
            <a:br>
              <a:rPr lang="ru-RU" altLang="ru-RU" sz="3600"/>
            </a:br>
            <a:r>
              <a:rPr lang="ru-RU" altLang="ru-RU" sz="3600"/>
              <a:t/>
            </a:r>
            <a:br>
              <a:rPr lang="ru-RU" altLang="ru-RU" sz="3600"/>
            </a:br>
            <a:r>
              <a:rPr lang="ru-RU" altLang="ru-RU" sz="3600"/>
              <a:t/>
            </a:r>
            <a:br>
              <a:rPr lang="ru-RU" altLang="ru-RU" sz="3600"/>
            </a:br>
            <a:endParaRPr lang="ru-RU" altLang="ru-RU" sz="3600"/>
          </a:p>
        </p:txBody>
      </p:sp>
    </p:spTree>
    <p:extLst>
      <p:ext uri="{BB962C8B-B14F-4D97-AF65-F5344CB8AC3E}">
        <p14:creationId xmlns:p14="http://schemas.microsoft.com/office/powerpoint/2010/main" val="24238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643937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/>
              <a:t>Проща'й / немы'тая Росси'я/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- v/ - v/--/- v-/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Страна' рабо'в, страна' госпо'д 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- v/ - v/ -v/ - v,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И вы' / мунди'ры голубы'е/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- v/ - v/ - -/-v-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И ты' /им пре'данный наро'д/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- v/ - v/ - -/-v</a:t>
            </a:r>
          </a:p>
        </p:txBody>
      </p:sp>
    </p:spTree>
    <p:extLst>
      <p:ext uri="{BB962C8B-B14F-4D97-AF65-F5344CB8AC3E}">
        <p14:creationId xmlns:p14="http://schemas.microsoft.com/office/powerpoint/2010/main" val="18710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929687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0" i="1"/>
              <a:t>Из восьми стихов поэтического текста в одном (втором) 4 ударных слога, а в семи- по 3 ударных слога Все строки, кроме второй, </a:t>
            </a:r>
            <a:r>
              <a:rPr lang="ru-RU" altLang="ru-RU" sz="3200" b="0" i="1">
                <a:solidFill>
                  <a:srgbClr val="C00000"/>
                </a:solidFill>
              </a:rPr>
              <a:t>пиррихиальные.</a:t>
            </a:r>
          </a:p>
          <a:p>
            <a:pPr eaLnBrk="1" hangingPunct="1"/>
            <a:r>
              <a:rPr lang="ru-RU" altLang="ru-RU" sz="3200" b="0" i="1">
                <a:solidFill>
                  <a:srgbClr val="C00000"/>
                </a:solidFill>
              </a:rPr>
              <a:t> </a:t>
            </a:r>
            <a:r>
              <a:rPr lang="ru-RU" altLang="ru-RU" sz="3200" b="0" i="1"/>
              <a:t>В 1,3,4,7,8 стихах пиррихий следует после второй, а в 5 и 6-после первой стопы.</a:t>
            </a:r>
            <a:br>
              <a:rPr lang="ru-RU" altLang="ru-RU" sz="3200" b="0" i="1"/>
            </a:br>
            <a:r>
              <a:rPr lang="ru-RU" altLang="ru-RU" sz="3200" b="0" i="1"/>
              <a:t/>
            </a:r>
            <a:br>
              <a:rPr lang="ru-RU" altLang="ru-RU" sz="3200" b="0" i="1"/>
            </a:br>
            <a:r>
              <a:rPr lang="ru-RU" altLang="ru-RU" sz="3200" b="0" i="1">
                <a:solidFill>
                  <a:srgbClr val="C00000"/>
                </a:solidFill>
              </a:rPr>
              <a:t>Пиррихий выполняет не только экспрессивную функцию </a:t>
            </a:r>
            <a:r>
              <a:rPr lang="ru-RU" altLang="ru-RU" sz="3200" b="0" i="1"/>
              <a:t/>
            </a:r>
            <a:br>
              <a:rPr lang="ru-RU" altLang="ru-RU" sz="3200" b="0" i="1"/>
            </a:br>
            <a:r>
              <a:rPr lang="ru-RU" altLang="ru-RU" sz="3200" b="0" i="1"/>
              <a:t/>
            </a:r>
            <a:br>
              <a:rPr lang="ru-RU" altLang="ru-RU" sz="3200" b="0" i="1"/>
            </a:br>
            <a:r>
              <a:rPr lang="ru-RU" altLang="ru-RU" sz="3200" b="0" i="1"/>
              <a:t>(т.е. способствует усилению напряжения), но и содержательную.</a:t>
            </a:r>
            <a:br>
              <a:rPr lang="ru-RU" altLang="ru-RU" sz="3200" b="0" i="1"/>
            </a:br>
            <a:endParaRPr lang="ru-RU" altLang="ru-RU" sz="3200" b="0" i="1"/>
          </a:p>
        </p:txBody>
      </p:sp>
    </p:spTree>
    <p:extLst>
      <p:ext uri="{BB962C8B-B14F-4D97-AF65-F5344CB8AC3E}">
        <p14:creationId xmlns:p14="http://schemas.microsoft.com/office/powerpoint/2010/main" val="10791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7643813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Слова, на которых приходится пиррихий, несут особую смысловую нагрузку. </a:t>
            </a:r>
          </a:p>
          <a:p>
            <a:pPr algn="l" eaLnBrk="1" hangingPunct="1"/>
            <a:r>
              <a:rPr lang="ru-RU" altLang="ru-RU" sz="3600" b="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в основном эпитеты: немытая, голубые, преданный, всевидящего, всеслышащих.</a:t>
            </a:r>
            <a:r>
              <a:rPr lang="ru-RU" altLang="ru-RU" sz="3600" b="0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0" i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Пиррихий, приходящий на слова всеслышащего, всевидящих, выполняет особую семантико-стилистическую функцию</a:t>
            </a:r>
            <a:r>
              <a:rPr lang="ru-RU" altLang="ru-RU" sz="3600" b="0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b="0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0" i="1">
                <a:latin typeface="Times New Roman" pitchFamily="18" charset="0"/>
                <a:cs typeface="Times New Roman" pitchFamily="18" charset="0"/>
              </a:rPr>
            </a:br>
            <a:endParaRPr lang="ru-RU" altLang="ru-RU" sz="2800" b="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1"/>
          <p:cNvSpPr>
            <a:spLocks noChangeArrowheads="1"/>
          </p:cNvSpPr>
          <p:nvPr/>
        </p:nvSpPr>
        <p:spPr bwMode="auto">
          <a:xfrm>
            <a:off x="571500" y="428625"/>
            <a:ext cx="72151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/>
              <a:t>От их всевидящего глаза, </a:t>
            </a:r>
            <a:br>
              <a:rPr lang="ru-RU" altLang="ru-RU" sz="3600"/>
            </a:br>
            <a:r>
              <a:rPr lang="ru-RU" altLang="ru-RU" sz="3600"/>
              <a:t/>
            </a:r>
            <a:br>
              <a:rPr lang="ru-RU" altLang="ru-RU" sz="3600"/>
            </a:br>
            <a:r>
              <a:rPr lang="ru-RU" altLang="ru-RU" sz="3600"/>
              <a:t>- v/ - v/ --/- v-</a:t>
            </a:r>
            <a:br>
              <a:rPr lang="ru-RU" altLang="ru-RU" sz="3600"/>
            </a:br>
            <a:r>
              <a:rPr lang="ru-RU" altLang="ru-RU" sz="3600"/>
              <a:t/>
            </a:r>
            <a:br>
              <a:rPr lang="ru-RU" altLang="ru-RU" sz="3600"/>
            </a:br>
            <a:r>
              <a:rPr lang="ru-RU" altLang="ru-RU" sz="3600"/>
              <a:t>От их всеслышащих ушей.</a:t>
            </a:r>
            <a:br>
              <a:rPr lang="ru-RU" altLang="ru-RU" sz="3600"/>
            </a:br>
            <a:r>
              <a:rPr lang="ru-RU" altLang="ru-RU" sz="3600"/>
              <a:t/>
            </a:r>
            <a:br>
              <a:rPr lang="ru-RU" altLang="ru-RU" sz="3600"/>
            </a:br>
            <a:r>
              <a:rPr lang="ru-RU" altLang="ru-RU" sz="3600"/>
              <a:t>- v/ - v/ --/- v-</a:t>
            </a:r>
            <a:br>
              <a:rPr lang="ru-RU" altLang="ru-RU" sz="3600"/>
            </a:br>
            <a:endParaRPr lang="ru-RU" altLang="ru-RU" sz="3600"/>
          </a:p>
        </p:txBody>
      </p:sp>
    </p:spTree>
    <p:extLst>
      <p:ext uri="{BB962C8B-B14F-4D97-AF65-F5344CB8AC3E}">
        <p14:creationId xmlns:p14="http://schemas.microsoft.com/office/powerpoint/2010/main" val="15241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4296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Благодаря пиррихию (--) сила ударного слога перед безударными усиливается, и безударный интервал увеличивается, поэтому слова произносятся с интонацией протяженности, придающей им гротескное значение. </a:t>
            </a:r>
          </a:p>
          <a:p>
            <a:pPr eaLnBrk="1" hangingPunct="1"/>
            <a:r>
              <a:rPr lang="ru-RU" alt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Этому способствуют также звуковые повторы ([ф] се…аш) и ритмико-интонационный и синтаксический параллелизм.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еще более резкой становится критика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бездуховности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светского общества, поэт ищет равновесия и гармонии с окружающим миром, находит которые в осмыслении темы народа и Родины.</a:t>
            </a:r>
          </a:p>
        </p:txBody>
      </p:sp>
      <p:pic>
        <p:nvPicPr>
          <p:cNvPr id="3" name="Picture 7" descr="lermont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592288" cy="34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028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285750" y="428625"/>
            <a:ext cx="84296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В стихотворении наблюдается </a:t>
            </a:r>
            <a:r>
              <a:rPr lang="ru-RU" alt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лейтмотивная звукопись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По всему тексту рассыпаны опорные звуки слов в зачинной строке:</a:t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“Прощай, немытая Россия”. </a:t>
            </a:r>
            <a:r>
              <a:rPr lang="ru-RU" altLang="ru-RU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Аллитерационный ряд на твердые, резкие согласные Р8, Н6, m61 в первой строфе в сочетании с ассонансом на гласные а3,ы4 придают тексту особую звучность и усиливают образ “немытой России”.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>
                <a:latin typeface="Times New Roman" pitchFamily="18" charset="0"/>
                <a:cs typeface="Times New Roman" pitchFamily="18" charset="0"/>
              </a:rPr>
            </a:b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Прямоугольник 1"/>
          <p:cNvSpPr>
            <a:spLocks noChangeArrowheads="1"/>
          </p:cNvSpPr>
          <p:nvPr/>
        </p:nvSpPr>
        <p:spPr bwMode="auto">
          <a:xfrm>
            <a:off x="214313" y="117475"/>
            <a:ext cx="871537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 b="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второй строфе усиливается неблагозвучие. </a:t>
            </a:r>
            <a:r>
              <a:rPr lang="ru-RU" altLang="ru-RU" sz="3600" b="0" i="1">
                <a:latin typeface="Times New Roman" pitchFamily="18" charset="0"/>
                <a:cs typeface="Times New Roman" pitchFamily="18" charset="0"/>
              </a:rPr>
              <a:t>Отрицательное эмоциональное состояние, </a:t>
            </a:r>
            <a:r>
              <a:rPr lang="ru-RU" altLang="ru-RU" sz="3600" b="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негодование лирического героя передается аллитерацией на свистящие, шипящие, глухие согласные:</a:t>
            </a:r>
            <a:r>
              <a:rPr lang="ru-RU" altLang="ru-RU" sz="3600" b="0" i="1">
                <a:latin typeface="Times New Roman" pitchFamily="18" charset="0"/>
                <a:cs typeface="Times New Roman" pitchFamily="18" charset="0"/>
              </a:rPr>
              <a:t> С6, (ж-ш)6, m6,Х4 и ассонансом на О3, Ы4. </a:t>
            </a:r>
            <a:r>
              <a:rPr lang="ru-RU" altLang="ru-RU" sz="3600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Неблагозвучие выполняет эмоционально-выразительную функцию и соответствует его интонационно-тематическому содержанию. </a:t>
            </a:r>
          </a:p>
        </p:txBody>
      </p:sp>
    </p:spTree>
    <p:extLst>
      <p:ext uri="{BB962C8B-B14F-4D97-AF65-F5344CB8AC3E}">
        <p14:creationId xmlns:p14="http://schemas.microsoft.com/office/powerpoint/2010/main" val="17758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1438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В стихотворении Лермонтова “Прощай, немытая Россия” </a:t>
            </a:r>
            <a:r>
              <a:rPr lang="ru-RU" altLang="ru-RU" sz="3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языковые средства и фонетические, и лексические, и синтаксические, -служат наиболее полному раскрытию темы, в конечном счете, идеи художественного текста. </a:t>
            </a:r>
          </a:p>
        </p:txBody>
      </p:sp>
      <p:pic>
        <p:nvPicPr>
          <p:cNvPr id="8397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643438"/>
            <a:ext cx="54165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1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3" y="4857750"/>
            <a:ext cx="2928937" cy="1714500"/>
          </a:xfrm>
          <a:noFill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00313"/>
            <a:ext cx="14287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71750"/>
            <a:ext cx="135731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571750"/>
            <a:ext cx="12668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59293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9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ортретЛермон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1450"/>
            <a:ext cx="2990840" cy="440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500042"/>
            <a:ext cx="57150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«Печально я гляжу на 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 поколенье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…»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стихотворения 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 Ю. Лермонтова 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Дума» 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1838 год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305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285728"/>
            <a:ext cx="764383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Поражение декабристского восстания обусловило мотивы тоски,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подавленности,уныния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влияние на раннего Лермонтова оказали романтические настроения Байрона.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874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357166"/>
            <a:ext cx="5715008" cy="5016758"/>
          </a:xfrm>
          <a:prstGeom prst="rect">
            <a:avLst/>
          </a:prstGeom>
          <a:ln w="38100"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В творчестве Лермонтова отражаются мысли и настроения эпохи 30-х годов XIX века, времени тяжелейшей политической реакции.</a:t>
            </a:r>
          </a:p>
        </p:txBody>
      </p:sp>
      <p:pic>
        <p:nvPicPr>
          <p:cNvPr id="5" name="Picture 4" descr="ler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85748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9922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Появляются стихи, размышления о судьбе своего поколения, усиливаются мотивы разочарования и одиночества, тема трагической любви, философское осмысление темы поэта и поэзии. </a:t>
            </a:r>
          </a:p>
        </p:txBody>
      </p:sp>
    </p:spTree>
    <p:extLst>
      <p:ext uri="{BB962C8B-B14F-4D97-AF65-F5344CB8AC3E}">
        <p14:creationId xmlns:p14="http://schemas.microsoft.com/office/powerpoint/2010/main" val="34103856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Стихотворение М.Ю.Лермонтова «Дума» - осмысление </a:t>
            </a:r>
            <a:r>
              <a:rPr lang="ru-RU" sz="4000" b="1" dirty="0">
                <a:solidFill>
                  <a:srgbClr val="C00000"/>
                </a:solidFill>
              </a:rPr>
              <a:t>судьбы своего </a:t>
            </a:r>
            <a:r>
              <a:rPr lang="ru-RU" sz="4000" b="1" dirty="0" smtClean="0">
                <a:solidFill>
                  <a:srgbClr val="C00000"/>
                </a:solidFill>
              </a:rPr>
              <a:t>поколения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586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Белинский писал о «Думе»: «Эти стихи писаны кровью; они вышли из глубины оскорблённого духа. Это вопль, это стон человека, для которого отсутствие внутренней жизни есть зло, в тысячу раз ужаснейшее физической смерти!.. И кто же из людей нового поколения не найдёт в нём разгадки собственного уныния, душевной  апатии, пустоты внутренней и не откликнется на него воплем, своим стоном?»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62295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6663</Words>
  <Application>Microsoft Office PowerPoint</Application>
  <PresentationFormat>Экран (4:3)</PresentationFormat>
  <Paragraphs>452</Paragraphs>
  <Slides>169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169</vt:i4>
      </vt:variant>
    </vt:vector>
  </HeadingPairs>
  <TitlesOfParts>
    <vt:vector size="175" baseType="lpstr">
      <vt:lpstr>Arial</vt:lpstr>
      <vt:lpstr>Calibri</vt:lpstr>
      <vt:lpstr>Monotype Corsiva</vt:lpstr>
      <vt:lpstr>Times New Roman</vt:lpstr>
      <vt:lpstr>Wingdings</vt:lpstr>
      <vt:lpstr>Тема Office</vt:lpstr>
      <vt:lpstr>Михаил Юрьевич Лермонтов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Родины в лирике  М.Ю. Лермонтова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М.Ю.Лермонтов</vt:lpstr>
      <vt:lpstr>История создания</vt:lpstr>
      <vt:lpstr>Презентация PowerPoint</vt:lpstr>
      <vt:lpstr> «Смерть Поэта»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Адресаты любовной лирики М.Ю.Лермонтова</vt:lpstr>
      <vt:lpstr>«Мне грустно, потому что я тебя люблю...»</vt:lpstr>
      <vt:lpstr>Презентация PowerPoint</vt:lpstr>
      <vt:lpstr>Презентация PowerPoint</vt:lpstr>
      <vt:lpstr>М.Ю. Лермонтов и его Музы</vt:lpstr>
      <vt:lpstr>Екатерина Сушкова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Наталья Иванова</vt:lpstr>
      <vt:lpstr>«Я не унижусь пред тобой…»:</vt:lpstr>
      <vt:lpstr>Презентация PowerPoint</vt:lpstr>
      <vt:lpstr>Варвара Лопухина</vt:lpstr>
      <vt:lpstr>Презентация PowerPoint</vt:lpstr>
      <vt:lpstr>Презентация PowerPoint</vt:lpstr>
      <vt:lpstr>Презентация PowerPoint</vt:lpstr>
      <vt:lpstr>Она не гордой красотою...</vt:lpstr>
      <vt:lpstr>Презентация PowerPoint</vt:lpstr>
      <vt:lpstr>Презентация PowerPoint</vt:lpstr>
      <vt:lpstr>Презентация PowerPoint</vt:lpstr>
      <vt:lpstr>Презентация PowerPoint</vt:lpstr>
      <vt:lpstr>Мария Щербатова</vt:lpstr>
      <vt:lpstr>Презентация PowerPoint</vt:lpstr>
      <vt:lpstr>Презентация PowerPoint</vt:lpstr>
      <vt:lpstr>Презентация PowerPoint</vt:lpstr>
      <vt:lpstr>                          ОТЧЕГО Мне грустно, потому что я тебя люблю,  И знаю: молодость цветущую твою Не пощадит молвы коварное гоненье. За каждый светлый день иль сладкое мгновенье Слезами и тоской заплатишь ты судьбе. Мне грустно... потому что весело тебе.</vt:lpstr>
      <vt:lpstr>Презентация PowerPoint</vt:lpstr>
      <vt:lpstr>Екатерина Быховец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Вместо заключения...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Юрьевич Лермонтов</dc:title>
  <dc:creator>User</dc:creator>
  <cp:lastModifiedBy>Admin</cp:lastModifiedBy>
  <cp:revision>6</cp:revision>
  <dcterms:created xsi:type="dcterms:W3CDTF">2014-09-18T22:25:47Z</dcterms:created>
  <dcterms:modified xsi:type="dcterms:W3CDTF">2016-05-30T09:16:48Z</dcterms:modified>
</cp:coreProperties>
</file>